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9"/>
  </p:notesMasterIdLst>
  <p:handoutMasterIdLst>
    <p:handoutMasterId r:id="rId50"/>
  </p:handoutMasterIdLst>
  <p:sldIdLst>
    <p:sldId id="469" r:id="rId5"/>
    <p:sldId id="482" r:id="rId6"/>
    <p:sldId id="483" r:id="rId7"/>
    <p:sldId id="484" r:id="rId8"/>
    <p:sldId id="485" r:id="rId9"/>
    <p:sldId id="491" r:id="rId10"/>
    <p:sldId id="488" r:id="rId11"/>
    <p:sldId id="487" r:id="rId12"/>
    <p:sldId id="490" r:id="rId13"/>
    <p:sldId id="493" r:id="rId14"/>
    <p:sldId id="494" r:id="rId15"/>
    <p:sldId id="495" r:id="rId16"/>
    <p:sldId id="522" r:id="rId17"/>
    <p:sldId id="523" r:id="rId18"/>
    <p:sldId id="524" r:id="rId19"/>
    <p:sldId id="525" r:id="rId20"/>
    <p:sldId id="526" r:id="rId21"/>
    <p:sldId id="497" r:id="rId22"/>
    <p:sldId id="499" r:id="rId23"/>
    <p:sldId id="528" r:id="rId24"/>
    <p:sldId id="501" r:id="rId25"/>
    <p:sldId id="502" r:id="rId26"/>
    <p:sldId id="529" r:id="rId27"/>
    <p:sldId id="530" r:id="rId28"/>
    <p:sldId id="531" r:id="rId29"/>
    <p:sldId id="532" r:id="rId30"/>
    <p:sldId id="503" r:id="rId31"/>
    <p:sldId id="504" r:id="rId32"/>
    <p:sldId id="506" r:id="rId33"/>
    <p:sldId id="533" r:id="rId34"/>
    <p:sldId id="534" r:id="rId35"/>
    <p:sldId id="535" r:id="rId36"/>
    <p:sldId id="536" r:id="rId37"/>
    <p:sldId id="537" r:id="rId38"/>
    <p:sldId id="538" r:id="rId39"/>
    <p:sldId id="539" r:id="rId40"/>
    <p:sldId id="514" r:id="rId41"/>
    <p:sldId id="515" r:id="rId42"/>
    <p:sldId id="516" r:id="rId43"/>
    <p:sldId id="540" r:id="rId44"/>
    <p:sldId id="541" r:id="rId45"/>
    <p:sldId id="542" r:id="rId46"/>
    <p:sldId id="543" r:id="rId47"/>
    <p:sldId id="519" r:id="rId48"/>
  </p:sldIdLst>
  <p:sldSz cx="9144000" cy="6858000" type="screen4x3"/>
  <p:notesSz cx="6808788" cy="99393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xmlns:mc="http://schemas.openxmlformats.org/markup-compatibility/2006" xmlns:a14="http://schemas.microsoft.com/office/drawing/2010/main" val="645199" mc:Ignorable=""/>
    <a:srgbClr xmlns:mc="http://schemas.openxmlformats.org/markup-compatibility/2006" xmlns:a14="http://schemas.microsoft.com/office/drawing/2010/main" val="634AA0" mc:Ignorable=""/>
    <a:srgbClr xmlns:mc="http://schemas.openxmlformats.org/markup-compatibility/2006" xmlns:a14="http://schemas.microsoft.com/office/drawing/2010/main" val="3E158D" mc:Ignorable=""/>
    <a:srgbClr xmlns:mc="http://schemas.openxmlformats.org/markup-compatibility/2006" xmlns:a14="http://schemas.microsoft.com/office/drawing/2010/main" val="4C43C1" mc:Ignorable=""/>
    <a:srgbClr xmlns:mc="http://schemas.openxmlformats.org/markup-compatibility/2006" xmlns:a14="http://schemas.microsoft.com/office/drawing/2010/main" val="EAAF00" mc:Ignorable=""/>
    <a:srgbClr xmlns:mc="http://schemas.openxmlformats.org/markup-compatibility/2006" xmlns:a14="http://schemas.microsoft.com/office/drawing/2010/main" val="5D4698" mc:Ignorable=""/>
    <a:srgbClr xmlns:mc="http://schemas.openxmlformats.org/markup-compatibility/2006" xmlns:a14="http://schemas.microsoft.com/office/drawing/2010/main" val="4D3A7E" mc:Ignorable=""/>
    <a:srgbClr xmlns:mc="http://schemas.openxmlformats.org/markup-compatibility/2006" xmlns:a14="http://schemas.microsoft.com/office/drawing/2010/main" val="D0CAAC" mc:Ignorable=""/>
    <a:srgbClr xmlns:mc="http://schemas.openxmlformats.org/markup-compatibility/2006" xmlns:a14="http://schemas.microsoft.com/office/drawing/2010/main" val="B0B39F" mc:Ignorable=""/>
    <a:srgbClr xmlns:mc="http://schemas.openxmlformats.org/markup-compatibility/2006" xmlns:a14="http://schemas.microsoft.com/office/drawing/2010/main" val="73819D" mc:Ignorabl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49" autoAdjust="0"/>
    <p:restoredTop sz="83495" autoAdjust="0"/>
  </p:normalViewPr>
  <p:slideViewPr>
    <p:cSldViewPr>
      <p:cViewPr varScale="1">
        <p:scale>
          <a:sx n="90" d="100"/>
          <a:sy n="90" d="100"/>
        </p:scale>
        <p:origin x="-144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291"/>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fld id="{0EA98252-8DB0-4CDA-84F4-67490BA9FC69}" type="datetimeFigureOut">
              <a:rPr lang="nl-NL" smtClean="0"/>
              <a:pPr/>
              <a:t>26-4-2010</a:t>
            </a:fld>
            <a:endParaRPr lang="nl-NL"/>
          </a:p>
        </p:txBody>
      </p:sp>
      <p:sp>
        <p:nvSpPr>
          <p:cNvPr id="4" name="Footer Placeholder 3"/>
          <p:cNvSpPr>
            <a:spLocks noGrp="1"/>
          </p:cNvSpPr>
          <p:nvPr>
            <p:ph type="ftr" sz="quarter" idx="2"/>
          </p:nvPr>
        </p:nvSpPr>
        <p:spPr>
          <a:xfrm>
            <a:off x="0" y="9440863"/>
            <a:ext cx="2951163" cy="496887"/>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56038" y="9440863"/>
            <a:ext cx="2951162" cy="496887"/>
          </a:xfrm>
          <a:prstGeom prst="rect">
            <a:avLst/>
          </a:prstGeom>
        </p:spPr>
        <p:txBody>
          <a:bodyPr vert="horz" lIns="91440" tIns="45720" rIns="91440" bIns="45720" rtlCol="0" anchor="b"/>
          <a:lstStyle>
            <a:lvl1pPr algn="r">
              <a:defRPr sz="1200"/>
            </a:lvl1pPr>
          </a:lstStyle>
          <a:p>
            <a:fld id="{D4835890-87C4-40BB-BEC4-675F02C1EF8F}" type="slidenum">
              <a:rPr lang="nl-NL" smtClean="0"/>
              <a:pPr/>
              <a:t>‹#›</a:t>
            </a:fld>
            <a:endParaRPr lang="nl-NL"/>
          </a:p>
        </p:txBody>
      </p:sp>
    </p:spTree>
    <p:extLst>
      <p:ext uri="{BB962C8B-B14F-4D97-AF65-F5344CB8AC3E}">
        <p14:creationId xmlns:p14="http://schemas.microsoft.com/office/powerpoint/2010/main" val="68154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6967"/>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56737" y="0"/>
            <a:ext cx="2950475" cy="496967"/>
          </a:xfrm>
          <a:prstGeom prst="rect">
            <a:avLst/>
          </a:prstGeom>
        </p:spPr>
        <p:txBody>
          <a:bodyPr vert="horz" lIns="91440" tIns="45720" rIns="91440" bIns="45720" rtlCol="0"/>
          <a:lstStyle>
            <a:lvl1pPr algn="r">
              <a:defRPr sz="1200"/>
            </a:lvl1pPr>
          </a:lstStyle>
          <a:p>
            <a:fld id="{C0F353ED-BE82-4D95-B595-2F778B570B00}" type="datetimeFigureOut">
              <a:rPr lang="nl-NL" smtClean="0"/>
              <a:pPr/>
              <a:t>26-4-2010</a:t>
            </a:fld>
            <a:endParaRPr lang="nl-NL"/>
          </a:p>
        </p:txBody>
      </p:sp>
      <p:sp>
        <p:nvSpPr>
          <p:cNvPr id="4" name="Slide Image Placeholder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0879" y="4721186"/>
            <a:ext cx="544703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9440646"/>
            <a:ext cx="2950475" cy="49696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56737" y="9440646"/>
            <a:ext cx="2950475" cy="496967"/>
          </a:xfrm>
          <a:prstGeom prst="rect">
            <a:avLst/>
          </a:prstGeom>
        </p:spPr>
        <p:txBody>
          <a:bodyPr vert="horz" lIns="91440" tIns="45720" rIns="91440" bIns="45720" rtlCol="0" anchor="b"/>
          <a:lstStyle>
            <a:lvl1pPr algn="r">
              <a:defRPr sz="1200"/>
            </a:lvl1pPr>
          </a:lstStyle>
          <a:p>
            <a:fld id="{4241C575-069A-4667-A518-A32FC1BCEB59}" type="slidenum">
              <a:rPr lang="nl-NL" smtClean="0"/>
              <a:pPr/>
              <a:t>‹#›</a:t>
            </a:fld>
            <a:endParaRPr lang="nl-NL"/>
          </a:p>
        </p:txBody>
      </p:sp>
    </p:spTree>
    <p:extLst>
      <p:ext uri="{BB962C8B-B14F-4D97-AF65-F5344CB8AC3E}">
        <p14:creationId xmlns:p14="http://schemas.microsoft.com/office/powerpoint/2010/main" val="1603887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4241C575-069A-4667-A518-A32FC1BCEB59}"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p:spPr>
        <p:txBody>
          <a:bodyPr/>
          <a:lstStyle/>
          <a:p>
            <a:endParaRPr lang="en-US" dirty="0"/>
          </a:p>
        </p:txBody>
      </p:sp>
      <p:sp>
        <p:nvSpPr>
          <p:cNvPr id="50179" name="Rectangle 3"/>
          <p:cNvSpPr>
            <a:spLocks noGrp="1" noChangeArrowheads="1"/>
          </p:cNvSpPr>
          <p:nvPr>
            <p:ph type="dt" sz="quarter" idx="1"/>
          </p:nvPr>
        </p:nvSpPr>
        <p:spPr>
          <a:noFill/>
        </p:spPr>
        <p:txBody>
          <a:bodyPr/>
          <a:lstStyle/>
          <a:p>
            <a:fld id="{C7436B85-8003-4785-ABA1-8C5431B96B5D}" type="datetime8">
              <a:rPr lang="en-US"/>
              <a:pPr/>
              <a:t>4/26/2010 10:54 PM</a:t>
            </a:fld>
            <a:endParaRPr lang="en-US" sz="1200">
              <a:latin typeface="Times New Roman" pitchFamily="18" charset="0"/>
            </a:endParaRPr>
          </a:p>
        </p:txBody>
      </p:sp>
      <p:sp>
        <p:nvSpPr>
          <p:cNvPr id="50180" name="Rectangle 7"/>
          <p:cNvSpPr>
            <a:spLocks noGrp="1" noChangeArrowheads="1"/>
          </p:cNvSpPr>
          <p:nvPr>
            <p:ph type="sldNum" sz="quarter" idx="5"/>
          </p:nvPr>
        </p:nvSpPr>
        <p:spPr>
          <a:noFill/>
        </p:spPr>
        <p:txBody>
          <a:bodyPr/>
          <a:lstStyle/>
          <a:p>
            <a:fld id="{5E5CFAFB-44DF-4FD4-83A8-45C192BB0442}" type="slidenum">
              <a:rPr lang="en-US"/>
              <a:pPr/>
              <a:t>33</a:t>
            </a:fld>
            <a:endParaRPr lang="en-US" sz="1200">
              <a:latin typeface="Times New Roman" pitchFamily="18" charset="0"/>
            </a:endParaRPr>
          </a:p>
        </p:txBody>
      </p:sp>
      <p:sp>
        <p:nvSpPr>
          <p:cNvPr id="50181" name="Rectangle 6"/>
          <p:cNvSpPr>
            <a:spLocks noGrp="1" noChangeArrowheads="1"/>
          </p:cNvSpPr>
          <p:nvPr>
            <p:ph type="ftr" sz="quarter" idx="4"/>
          </p:nvPr>
        </p:nvSpPr>
        <p:spPr>
          <a:noFill/>
        </p:spPr>
        <p:txBody>
          <a:bodyPr/>
          <a:lstStyle/>
          <a:p>
            <a:pPr hangingPunct="1"/>
            <a:r>
              <a:rPr lang="en-US"/>
              <a:t>© 2006 Microsoft Corporation. All rights reserved.</a:t>
            </a:r>
            <a:endParaRPr lang="en-US" sz="1800">
              <a:latin typeface="Arial" charset="0"/>
            </a:endParaRPr>
          </a:p>
          <a:p>
            <a:pPr eaLnBrk="1"/>
            <a:r>
              <a:rPr lang="en-US"/>
              <a:t>This presentation is for informational purposes only. Microsoft makes no warranties, express or implied, in this summary.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fld id="{C7863948-60BC-4DEC-B529-537037EAD124}" type="datetime8">
              <a:rPr lang="en-US"/>
              <a:pPr/>
              <a:t>4/26/2010 10:57 PM</a:t>
            </a:fld>
            <a:endParaRPr lang="en-US"/>
          </a:p>
        </p:txBody>
      </p:sp>
      <p:sp>
        <p:nvSpPr>
          <p:cNvPr id="5" name="Footer Placeholder 4"/>
          <p:cNvSpPr>
            <a:spLocks noGrp="1" noChangeArrowheads="1"/>
          </p:cNvSpPr>
          <p:nvPr>
            <p:ph type="ftr" sz="quarter" idx="4"/>
          </p:nvPr>
        </p:nvSpPr>
        <p:spPr/>
        <p:txBody>
          <a:bodyPr/>
          <a:lstStyle/>
          <a:p>
            <a:r>
              <a:rPr lang="en-US"/>
              <a:t>©2005 Microsoft Corporation. All rights reserved.</a:t>
            </a:r>
          </a:p>
          <a:p>
            <a:r>
              <a:rPr lang="en-US"/>
              <a:t>This presentation is for informational purposes only. Microsoft makes no warranties, express or implied, in this summary.</a:t>
            </a:r>
          </a:p>
        </p:txBody>
      </p:sp>
      <p:sp>
        <p:nvSpPr>
          <p:cNvPr id="6" name="Slide Number Placeholder 5"/>
          <p:cNvSpPr>
            <a:spLocks noGrp="1" noChangeArrowheads="1"/>
          </p:cNvSpPr>
          <p:nvPr>
            <p:ph type="sldNum" sz="quarter" idx="5"/>
          </p:nvPr>
        </p:nvSpPr>
        <p:spPr/>
        <p:txBody>
          <a:bodyPr/>
          <a:lstStyle/>
          <a:p>
            <a:fld id="{A9930A59-4107-45DE-B98D-2886F444F5CB}" type="slidenum">
              <a:rPr lang="en-US"/>
              <a:pPr/>
              <a:t>34</a:t>
            </a:fld>
            <a:endParaRPr lang="en-US"/>
          </a:p>
        </p:txBody>
      </p:sp>
      <p:sp>
        <p:nvSpPr>
          <p:cNvPr id="55300" name="Rectangle 2"/>
          <p:cNvSpPr>
            <a:spLocks noGrp="1" noRot="1" noChangeAspect="1" noChangeArrowheads="1" noTextEdit="1"/>
          </p:cNvSpPr>
          <p:nvPr>
            <p:ph type="sldImg"/>
          </p:nvPr>
        </p:nvSpPr>
        <p:spPr>
          <a:ln>
            <a:noFill/>
          </a:ln>
        </p:spPr>
      </p:sp>
      <p:sp>
        <p:nvSpPr>
          <p:cNvPr id="86021" name="Rectangle 6"/>
          <p:cNvSpPr>
            <a:spLocks noGrp="1"/>
          </p:cNvSpPr>
          <p:nvPr>
            <p:ph type="body" idx="1"/>
          </p:nvPr>
        </p:nvSpPr>
        <p:spPr/>
        <p:txBody>
          <a:bodyPr/>
          <a:lstStyle/>
          <a:p>
            <a:endParaRPr lang="en-US" dirty="0" smtClean="0">
              <a:latin typeface="Segoe Semibold"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8"/>
          <p:cNvSpPr>
            <a:spLocks noGrp="1" noRot="1" noChangeAspect="1" noTextEdit="1"/>
          </p:cNvSpPr>
          <p:nvPr>
            <p:ph type="sldImg"/>
          </p:nvPr>
        </p:nvSpPr>
        <p:spPr>
          <a:ln>
            <a:noFill/>
          </a:ln>
        </p:spPr>
      </p:sp>
      <p:sp>
        <p:nvSpPr>
          <p:cNvPr id="56322" name="Rectangle 10"/>
          <p:cNvSpPr>
            <a:spLocks noGrp="1"/>
          </p:cNvSpPr>
          <p:nvPr>
            <p:ph type="body" idx="1"/>
          </p:nvPr>
        </p:nvSpPr>
        <p:spPr>
          <a:ln/>
        </p:spPr>
        <p:txBody>
          <a:bodyPr/>
          <a:lstStyle/>
          <a:p>
            <a:endParaRPr lang="nl-NL" smtClean="0"/>
          </a:p>
        </p:txBody>
      </p:sp>
      <p:sp>
        <p:nvSpPr>
          <p:cNvPr id="50179" name="Rectangle 3"/>
          <p:cNvSpPr>
            <a:spLocks noGrp="1"/>
          </p:cNvSpPr>
          <p:nvPr>
            <p:ph type="dt" sz="quarter" idx="1"/>
          </p:nvPr>
        </p:nvSpPr>
        <p:spPr/>
        <p:txBody>
          <a:bodyPr/>
          <a:lstStyle/>
          <a:p>
            <a:fld id="{D59725DB-AE3C-4724-8F6D-8F00979CFDD8}" type="datetime8">
              <a:rPr lang="en-US"/>
              <a:pPr/>
              <a:t>4/26/2010 10:57 PM</a:t>
            </a:fld>
            <a:endParaRPr lang="en-US"/>
          </a:p>
        </p:txBody>
      </p:sp>
      <p:sp>
        <p:nvSpPr>
          <p:cNvPr id="50180" name="Rectangle 12"/>
          <p:cNvSpPr>
            <a:spLocks noGrp="1"/>
          </p:cNvSpPr>
          <p:nvPr>
            <p:ph type="ftr" sz="quarter" idx="4"/>
          </p:nvPr>
        </p:nvSpPr>
        <p:spPr/>
        <p:txBody>
          <a:bodyPr/>
          <a:lstStyle/>
          <a:p>
            <a:pPr eaLnBrk="1" hangingPunct="1"/>
            <a:r>
              <a:rPr lang="en-US" dirty="0"/>
              <a:t>© 2006 Microsoft Corporation. All rights reserved.</a:t>
            </a:r>
            <a:endParaRPr lang="en-US" sz="1800" dirty="0">
              <a:latin typeface="Arial" charset="0"/>
            </a:endParaRPr>
          </a:p>
          <a:p>
            <a:r>
              <a:rPr lang="en-US" dirty="0"/>
              <a:t>This presentation is for informational purposes only. Microsoft makes no warranties, express or implied, in this summary.</a:t>
            </a:r>
            <a:endParaRPr lang="en-US" sz="1800" dirty="0">
              <a:latin typeface="Arial" charset="0"/>
            </a:endParaRPr>
          </a:p>
        </p:txBody>
      </p:sp>
      <p:sp>
        <p:nvSpPr>
          <p:cNvPr id="50181" name="Rectangle 24"/>
          <p:cNvSpPr>
            <a:spLocks noGrp="1"/>
          </p:cNvSpPr>
          <p:nvPr>
            <p:ph type="sldNum" sz="quarter" idx="5"/>
          </p:nvPr>
        </p:nvSpPr>
        <p:spPr/>
        <p:txBody>
          <a:bodyPr/>
          <a:lstStyle/>
          <a:p>
            <a:pPr algn="l" hangingPunct="0"/>
            <a:fld id="{08A5C5E1-A0DB-4D45-85C0-EF01B3A57254}" type="slidenum">
              <a:rPr lang="en-US"/>
              <a:pPr algn="l" hangingPunct="0"/>
              <a:t>35</a:t>
            </a:fld>
            <a:endParaRPr lang="en-US"/>
          </a:p>
        </p:txBody>
      </p:sp>
      <p:sp>
        <p:nvSpPr>
          <p:cNvPr id="50182" name="Rectangle 25"/>
          <p:cNvSpPr>
            <a:spLocks noGrp="1"/>
          </p:cNvSpPr>
          <p:nvPr>
            <p:ph type="hdr" sz="quarter"/>
          </p:nvPr>
        </p:nvSpPr>
        <p:spPr/>
        <p:txBody>
          <a:bodyPr/>
          <a:lstStyle/>
          <a:p>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6"/>
          <p:cNvSpPr>
            <a:spLocks noGrp="1" noRot="1" noChangeAspect="1" noTextEdit="1"/>
          </p:cNvSpPr>
          <p:nvPr>
            <p:ph type="sldImg"/>
          </p:nvPr>
        </p:nvSpPr>
        <p:spPr>
          <a:ln/>
        </p:spPr>
      </p:sp>
      <p:sp>
        <p:nvSpPr>
          <p:cNvPr id="54274" name="Rectangle 7"/>
          <p:cNvSpPr>
            <a:spLocks noGrp="1"/>
          </p:cNvSpPr>
          <p:nvPr>
            <p:ph type="body" idx="1"/>
          </p:nvPr>
        </p:nvSpPr>
        <p:spPr>
          <a:noFill/>
        </p:spPr>
        <p:txBody>
          <a:bodyPr/>
          <a:lstStyle/>
          <a:p>
            <a:endParaRPr lang="en-US" sz="1000" dirty="0"/>
          </a:p>
        </p:txBody>
      </p:sp>
      <p:sp>
        <p:nvSpPr>
          <p:cNvPr id="54275" name="Rectangle 27"/>
          <p:cNvSpPr>
            <a:spLocks noGrp="1"/>
          </p:cNvSpPr>
          <p:nvPr>
            <p:ph type="dt" sz="quarter" idx="1"/>
          </p:nvPr>
        </p:nvSpPr>
        <p:spPr>
          <a:noFill/>
        </p:spPr>
        <p:txBody>
          <a:bodyPr/>
          <a:lstStyle/>
          <a:p>
            <a:fld id="{076D17F6-8D63-48EA-B929-A3A1349763D7}" type="datetime8">
              <a:rPr lang="en-US"/>
              <a:pPr/>
              <a:t>4/26/2010 9:06 PM</a:t>
            </a:fld>
            <a:endParaRPr lang="en-US"/>
          </a:p>
        </p:txBody>
      </p:sp>
      <p:sp>
        <p:nvSpPr>
          <p:cNvPr id="54276" name="Rectangle 28"/>
          <p:cNvSpPr>
            <a:spLocks noGrp="1"/>
          </p:cNvSpPr>
          <p:nvPr>
            <p:ph type="ftr" sz="quarter" idx="4"/>
          </p:nvPr>
        </p:nvSpPr>
        <p:spPr>
          <a:noFill/>
        </p:spPr>
        <p:txBody>
          <a:bodyPr/>
          <a:lstStyle/>
          <a:p>
            <a:pPr hangingPunct="1"/>
            <a:r>
              <a:rPr lang="en-US"/>
              <a:t>© 2006 Microsoft Corporation. All rights reserved.</a:t>
            </a:r>
            <a:endParaRPr lang="en-US" sz="1800">
              <a:latin typeface="Arial" charset="0"/>
            </a:endParaRPr>
          </a:p>
          <a:p>
            <a:pPr eaLnBrk="1"/>
            <a:r>
              <a:rPr lang="en-US"/>
              <a:t>This presentation is for informational purposes only. Microsoft makes no warranties, express or implied, in this summary.</a:t>
            </a:r>
            <a:endParaRPr lang="en-US" sz="1800">
              <a:latin typeface="Arial" charset="0"/>
            </a:endParaRPr>
          </a:p>
        </p:txBody>
      </p:sp>
      <p:sp>
        <p:nvSpPr>
          <p:cNvPr id="54277" name="Rectangle 23"/>
          <p:cNvSpPr>
            <a:spLocks noGrp="1"/>
          </p:cNvSpPr>
          <p:nvPr>
            <p:ph type="sldNum" sz="quarter" idx="5"/>
          </p:nvPr>
        </p:nvSpPr>
        <p:spPr>
          <a:noFill/>
        </p:spPr>
        <p:txBody>
          <a:bodyPr/>
          <a:lstStyle/>
          <a:p>
            <a:pPr algn="l" hangingPunct="0"/>
            <a:fld id="{F571D7E5-412B-4B8F-B117-6CC12D492BDC}" type="slidenum">
              <a:rPr lang="en-US"/>
              <a:pPr algn="l" hangingPunct="0"/>
              <a:t>37</a:t>
            </a:fld>
            <a:endParaRPr lang="en-US"/>
          </a:p>
        </p:txBody>
      </p:sp>
      <p:sp>
        <p:nvSpPr>
          <p:cNvPr id="54278" name="Rectangle 11"/>
          <p:cNvSpPr>
            <a:spLocks noGrp="1"/>
          </p:cNvSpPr>
          <p:nvPr>
            <p:ph type="hdr" sz="quarter"/>
          </p:nvPr>
        </p:nvSpPr>
        <p:spPr>
          <a:noFill/>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endParaRPr lang="en-US" dirty="0"/>
          </a:p>
        </p:txBody>
      </p:sp>
      <p:sp>
        <p:nvSpPr>
          <p:cNvPr id="33796" name="Header Placeholder 3"/>
          <p:cNvSpPr>
            <a:spLocks noGrp="1"/>
          </p:cNvSpPr>
          <p:nvPr>
            <p:ph type="hdr" sz="quarter"/>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r>
              <a:rPr lang="en-US" smtClean="0">
                <a:latin typeface="Arial" pitchFamily="34" charset="0"/>
              </a:rPr>
              <a:t>Microsoft SharePoint Conference 2009</a:t>
            </a:r>
          </a:p>
        </p:txBody>
      </p:sp>
      <p:sp>
        <p:nvSpPr>
          <p:cNvPr id="33797" name="Date Placeholder 4"/>
          <p:cNvSpPr>
            <a:spLocks noGrp="1"/>
          </p:cNvSpPr>
          <p:nvPr>
            <p:ph type="dt" sz="quarter" idx="1"/>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fld id="{B58BF518-8BFE-4B03-B5C0-D355750A4E9E}" type="datetime1">
              <a:rPr lang="en-US" smtClean="0">
                <a:latin typeface="Arial" pitchFamily="34" charset="0"/>
              </a:rPr>
              <a:pPr/>
              <a:t>4/26/2010</a:t>
            </a:fld>
            <a:endParaRPr lang="en-US" smtClean="0">
              <a:latin typeface="Arial" pitchFamily="34" charset="0"/>
            </a:endParaRPr>
          </a:p>
        </p:txBody>
      </p:sp>
      <p:sp>
        <p:nvSpPr>
          <p:cNvPr id="33798" name="Footer Placeholder 5"/>
          <p:cNvSpPr>
            <a:spLocks noGrp="1"/>
          </p:cNvSpPr>
          <p:nvPr>
            <p:ph type="ftr" sz="quarter" idx="4"/>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r>
              <a:rPr lang="en-US" smtClean="0">
                <a:solidFill>
                  <a:srgbClr xmlns:mc="http://schemas.openxmlformats.org/markup-compatibility/2006" xmlns:a14="http://schemas.microsoft.com/office/drawing/2010/main" val="000000" mc:Ignorable=""/>
                </a:solidFill>
                <a:latin typeface="Arial" pitchFamily="34" charset="0"/>
              </a:rPr>
              <a:t>© 2009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10/main" val="000000" mc:Ignorable=""/>
                </a:solidFill>
                <a:latin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10/main" val="000000" mc:Ignorable=""/>
                </a:solidFill>
                <a:latin typeface="Arial" pitchFamily="34" charset="0"/>
              </a:rPr>
            </a:br>
            <a:r>
              <a:rPr lang="en-US" smtClean="0">
                <a:solidFill>
                  <a:srgbClr xmlns:mc="http://schemas.openxmlformats.org/markup-compatibility/2006" xmlns:a14="http://schemas.microsoft.com/office/drawing/2010/main" val="000000" mc:Ignorable=""/>
                </a:solidFill>
                <a:latin typeface="Arial" pitchFamily="34" charset="0"/>
              </a:rPr>
              <a:t>MICROSOFT MAKES NO WARRANTIES, EXPRESS, IMPLIED OR STATUTORY, AS TO THE INFORMATION IN THIS PRESENTATION.</a:t>
            </a:r>
          </a:p>
        </p:txBody>
      </p:sp>
      <p:sp>
        <p:nvSpPr>
          <p:cNvPr id="33799" name="Slide Number Placeholder 6"/>
          <p:cNvSpPr>
            <a:spLocks noGrp="1"/>
          </p:cNvSpPr>
          <p:nvPr>
            <p:ph type="sldNum" sz="quarter" idx="5"/>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fld id="{70D0977F-720B-41EB-84FC-4CC1269A1640}" type="slidenum">
              <a:rPr lang="en-US" smtClean="0">
                <a:latin typeface="Arial" pitchFamily="34" charset="0"/>
              </a:rPr>
              <a:pPr/>
              <a:t>5</a:t>
            </a:fld>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p>
            <a:endParaRPr lang="nl-NL" smtClean="0">
              <a:latin typeface="Arial" pitchFamily="34" charset="0"/>
            </a:endParaRPr>
          </a:p>
        </p:txBody>
      </p:sp>
      <p:sp>
        <p:nvSpPr>
          <p:cNvPr id="35844" name="Header Placeholder 3"/>
          <p:cNvSpPr>
            <a:spLocks noGrp="1"/>
          </p:cNvSpPr>
          <p:nvPr>
            <p:ph type="hdr" sz="quarter"/>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r>
              <a:rPr lang="en-US" smtClean="0">
                <a:latin typeface="Arial" pitchFamily="34" charset="0"/>
              </a:rPr>
              <a:t>Microsoft SharePoint Conference 2009</a:t>
            </a:r>
          </a:p>
        </p:txBody>
      </p:sp>
      <p:sp>
        <p:nvSpPr>
          <p:cNvPr id="35845" name="Date Placeholder 4"/>
          <p:cNvSpPr>
            <a:spLocks noGrp="1"/>
          </p:cNvSpPr>
          <p:nvPr>
            <p:ph type="dt" sz="quarter" idx="1"/>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fld id="{7CD65FC9-DEBD-47D0-A615-A7A9D1F9453A}" type="datetime1">
              <a:rPr lang="en-US" smtClean="0">
                <a:latin typeface="Arial" pitchFamily="34" charset="0"/>
              </a:rPr>
              <a:pPr/>
              <a:t>4/26/2010</a:t>
            </a:fld>
            <a:endParaRPr lang="en-US" smtClean="0">
              <a:latin typeface="Arial" pitchFamily="34" charset="0"/>
            </a:endParaRPr>
          </a:p>
        </p:txBody>
      </p:sp>
      <p:sp>
        <p:nvSpPr>
          <p:cNvPr id="35846" name="Footer Placeholder 5"/>
          <p:cNvSpPr>
            <a:spLocks noGrp="1"/>
          </p:cNvSpPr>
          <p:nvPr>
            <p:ph type="ftr" sz="quarter" idx="4"/>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r>
              <a:rPr lang="en-US" smtClean="0">
                <a:solidFill>
                  <a:srgbClr xmlns:mc="http://schemas.openxmlformats.org/markup-compatibility/2006" xmlns:a14="http://schemas.microsoft.com/office/drawing/2010/main" val="000000" mc:Ignorable=""/>
                </a:solidFill>
                <a:latin typeface="Arial" pitchFamily="34" charset="0"/>
              </a:rPr>
              <a:t>© 2009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10/main" val="000000" mc:Ignorable=""/>
                </a:solidFill>
                <a:latin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10/main" val="000000" mc:Ignorable=""/>
                </a:solidFill>
                <a:latin typeface="Arial" pitchFamily="34" charset="0"/>
              </a:rPr>
            </a:br>
            <a:r>
              <a:rPr lang="en-US" smtClean="0">
                <a:solidFill>
                  <a:srgbClr xmlns:mc="http://schemas.openxmlformats.org/markup-compatibility/2006" xmlns:a14="http://schemas.microsoft.com/office/drawing/2010/main" val="000000" mc:Ignorable=""/>
                </a:solidFill>
                <a:latin typeface="Arial" pitchFamily="34" charset="0"/>
              </a:rPr>
              <a:t>MICROSOFT MAKES NO WARRANTIES, EXPRESS, IMPLIED OR STATUTORY, AS TO THE INFORMATION IN THIS PRESENTATION.</a:t>
            </a:r>
          </a:p>
        </p:txBody>
      </p:sp>
      <p:sp>
        <p:nvSpPr>
          <p:cNvPr id="35847" name="Slide Number Placeholder 6"/>
          <p:cNvSpPr>
            <a:spLocks noGrp="1"/>
          </p:cNvSpPr>
          <p:nvPr>
            <p:ph type="sldNum" sz="quarter" idx="5"/>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fld id="{85A9C378-6D8F-46C8-8F42-36F24D62D2E4}" type="slidenum">
              <a:rPr lang="en-US" smtClean="0">
                <a:latin typeface="Arial" pitchFamily="34" charset="0"/>
              </a:rPr>
              <a:pPr/>
              <a:t>7</a:t>
            </a:fld>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341A76C6-6E40-4140-A8C0-3AB1992835C7}" type="datetime8">
              <a:rPr lang="en-US"/>
              <a:pPr/>
              <a:t>4/26/2010 9:06 PM</a:t>
            </a:fld>
            <a:endParaRPr lang="en-US"/>
          </a:p>
        </p:txBody>
      </p:sp>
      <p:sp>
        <p:nvSpPr>
          <p:cNvPr id="5" name="Rectangle 6"/>
          <p:cNvSpPr>
            <a:spLocks noGrp="1" noChangeArrowheads="1"/>
          </p:cNvSpPr>
          <p:nvPr>
            <p:ph type="ftr" sz="quarter" idx="4"/>
          </p:nvPr>
        </p:nvSpPr>
        <p:spPr>
          <a:ln/>
        </p:spPr>
        <p:txBody>
          <a:bodyPr/>
          <a:lstStyle/>
          <a:p>
            <a:pPr eaLnBrk="1" hangingPunct="1"/>
            <a:r>
              <a:rPr lang="en-US"/>
              <a:t>© 2006 Microsoft Corporation. All rights reserved.</a:t>
            </a:r>
          </a:p>
          <a:p>
            <a:r>
              <a:rPr lang="en-US"/>
              <a:t>This presentation is for informational purposes only. Microsoft makes no warranties, express or implied, in this summary.</a:t>
            </a:r>
          </a:p>
        </p:txBody>
      </p:sp>
      <p:sp>
        <p:nvSpPr>
          <p:cNvPr id="6" name="Rectangle 7"/>
          <p:cNvSpPr>
            <a:spLocks noGrp="1" noChangeArrowheads="1"/>
          </p:cNvSpPr>
          <p:nvPr>
            <p:ph type="sldNum" sz="quarter" idx="5"/>
          </p:nvPr>
        </p:nvSpPr>
        <p:spPr>
          <a:ln/>
        </p:spPr>
        <p:txBody>
          <a:bodyPr/>
          <a:lstStyle/>
          <a:p>
            <a:fld id="{B968AAF0-DD8B-44B6-AE46-2332EBE9F5AE}" type="slidenum">
              <a:rPr lang="en-US"/>
              <a:pPr/>
              <a:t>11</a:t>
            </a:fld>
            <a:endParaRPr lang="en-US"/>
          </a:p>
        </p:txBody>
      </p:sp>
      <p:sp>
        <p:nvSpPr>
          <p:cNvPr id="561154" name="Rectangle 2"/>
          <p:cNvSpPr>
            <a:spLocks noGrp="1" noRot="1" noChangeAspect="1" noChangeArrowheads="1" noTextEdit="1"/>
          </p:cNvSpPr>
          <p:nvPr>
            <p:ph type="sldImg"/>
          </p:nvPr>
        </p:nvSpPr>
        <p:spPr>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341A76C6-6E40-4140-A8C0-3AB1992835C7}" type="datetime8">
              <a:rPr lang="en-US"/>
              <a:pPr/>
              <a:t>4/26/2010 9:06 PM</a:t>
            </a:fld>
            <a:endParaRPr lang="en-US"/>
          </a:p>
        </p:txBody>
      </p:sp>
      <p:sp>
        <p:nvSpPr>
          <p:cNvPr id="5" name="Rectangle 6"/>
          <p:cNvSpPr>
            <a:spLocks noGrp="1" noChangeArrowheads="1"/>
          </p:cNvSpPr>
          <p:nvPr>
            <p:ph type="ftr" sz="quarter" idx="4"/>
          </p:nvPr>
        </p:nvSpPr>
        <p:spPr>
          <a:ln/>
        </p:spPr>
        <p:txBody>
          <a:bodyPr/>
          <a:lstStyle/>
          <a:p>
            <a:pPr eaLnBrk="1" hangingPunct="1"/>
            <a:r>
              <a:rPr lang="en-US"/>
              <a:t>© 2006 Microsoft Corporation. All rights reserved.</a:t>
            </a:r>
          </a:p>
          <a:p>
            <a:r>
              <a:rPr lang="en-US"/>
              <a:t>This presentation is for informational purposes only. Microsoft makes no warranties, express or implied, in this summary.</a:t>
            </a:r>
          </a:p>
        </p:txBody>
      </p:sp>
      <p:sp>
        <p:nvSpPr>
          <p:cNvPr id="6" name="Rectangle 7"/>
          <p:cNvSpPr>
            <a:spLocks noGrp="1" noChangeArrowheads="1"/>
          </p:cNvSpPr>
          <p:nvPr>
            <p:ph type="sldNum" sz="quarter" idx="5"/>
          </p:nvPr>
        </p:nvSpPr>
        <p:spPr>
          <a:ln/>
        </p:spPr>
        <p:txBody>
          <a:bodyPr/>
          <a:lstStyle/>
          <a:p>
            <a:fld id="{B968AAF0-DD8B-44B6-AE46-2332EBE9F5AE}" type="slidenum">
              <a:rPr lang="en-US"/>
              <a:pPr/>
              <a:t>12</a:t>
            </a:fld>
            <a:endParaRPr lang="en-US"/>
          </a:p>
        </p:txBody>
      </p:sp>
      <p:sp>
        <p:nvSpPr>
          <p:cNvPr id="561154" name="Rectangle 2"/>
          <p:cNvSpPr>
            <a:spLocks noGrp="1" noRot="1" noChangeAspect="1" noChangeArrowheads="1" noTextEdit="1"/>
          </p:cNvSpPr>
          <p:nvPr>
            <p:ph type="sldImg"/>
          </p:nvPr>
        </p:nvSpPr>
        <p:spPr>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p>
            <a:endParaRPr lang="nl-NL" smtClean="0">
              <a:latin typeface="Arial" pitchFamily="34" charset="0"/>
            </a:endParaRPr>
          </a:p>
        </p:txBody>
      </p:sp>
      <p:sp>
        <p:nvSpPr>
          <p:cNvPr id="37892" name="Header Placeholder 3"/>
          <p:cNvSpPr>
            <a:spLocks noGrp="1"/>
          </p:cNvSpPr>
          <p:nvPr>
            <p:ph type="hdr" sz="quarter"/>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r>
              <a:rPr lang="en-US" smtClean="0">
                <a:latin typeface="Arial" pitchFamily="34" charset="0"/>
              </a:rPr>
              <a:t>Microsoft SharePoint Conference 2009</a:t>
            </a:r>
          </a:p>
        </p:txBody>
      </p:sp>
      <p:sp>
        <p:nvSpPr>
          <p:cNvPr id="37893" name="Date Placeholder 4"/>
          <p:cNvSpPr>
            <a:spLocks noGrp="1"/>
          </p:cNvSpPr>
          <p:nvPr>
            <p:ph type="dt" sz="quarter" idx="1"/>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fld id="{A941EA06-7A85-4638-B255-F408D21B5648}" type="datetime1">
              <a:rPr lang="en-US" smtClean="0">
                <a:latin typeface="Arial" pitchFamily="34" charset="0"/>
              </a:rPr>
              <a:pPr/>
              <a:t>4/26/2010</a:t>
            </a:fld>
            <a:endParaRPr lang="en-US" smtClean="0">
              <a:latin typeface="Arial" pitchFamily="34" charset="0"/>
            </a:endParaRPr>
          </a:p>
        </p:txBody>
      </p:sp>
      <p:sp>
        <p:nvSpPr>
          <p:cNvPr id="37894" name="Footer Placeholder 5"/>
          <p:cNvSpPr>
            <a:spLocks noGrp="1"/>
          </p:cNvSpPr>
          <p:nvPr>
            <p:ph type="ftr" sz="quarter" idx="4"/>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r>
              <a:rPr lang="en-US" smtClean="0">
                <a:solidFill>
                  <a:srgbClr xmlns:mc="http://schemas.openxmlformats.org/markup-compatibility/2006" xmlns:a14="http://schemas.microsoft.com/office/drawing/2010/main" val="000000" mc:Ignorable=""/>
                </a:solidFill>
                <a:latin typeface="Arial" pitchFamily="34" charset="0"/>
              </a:rPr>
              <a:t>© 2009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10/main" val="000000" mc:Ignorable=""/>
                </a:solidFill>
                <a:latin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10/main" val="000000" mc:Ignorable=""/>
                </a:solidFill>
                <a:latin typeface="Arial" pitchFamily="34" charset="0"/>
              </a:rPr>
            </a:br>
            <a:r>
              <a:rPr lang="en-US" smtClean="0">
                <a:solidFill>
                  <a:srgbClr xmlns:mc="http://schemas.openxmlformats.org/markup-compatibility/2006" xmlns:a14="http://schemas.microsoft.com/office/drawing/2010/main" val="000000" mc:Ignorable=""/>
                </a:solidFill>
                <a:latin typeface="Arial" pitchFamily="34" charset="0"/>
              </a:rPr>
              <a:t>MICROSOFT MAKES NO WARRANTIES, EXPRESS, IMPLIED OR STATUTORY, AS TO THE INFORMATION IN THIS PRESENTATION.</a:t>
            </a:r>
          </a:p>
        </p:txBody>
      </p:sp>
      <p:sp>
        <p:nvSpPr>
          <p:cNvPr id="37895" name="Slide Number Placeholder 6"/>
          <p:cNvSpPr>
            <a:spLocks noGrp="1"/>
          </p:cNvSpPr>
          <p:nvPr>
            <p:ph type="sldNum" sz="quarter" idx="5"/>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fld id="{7AE1D533-700D-47E6-9785-D2DB8270C7B3}" type="slidenum">
              <a:rPr lang="en-US" smtClean="0">
                <a:latin typeface="Arial" pitchFamily="34" charset="0"/>
              </a:rPr>
              <a:pPr/>
              <a:t>20</a:t>
            </a:fld>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p>
            <a:endParaRPr lang="nl-NL" smtClean="0">
              <a:latin typeface="Arial" pitchFamily="34" charset="0"/>
            </a:endParaRPr>
          </a:p>
        </p:txBody>
      </p:sp>
      <p:sp>
        <p:nvSpPr>
          <p:cNvPr id="37892" name="Header Placeholder 3"/>
          <p:cNvSpPr>
            <a:spLocks noGrp="1"/>
          </p:cNvSpPr>
          <p:nvPr>
            <p:ph type="hdr" sz="quarter"/>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r>
              <a:rPr lang="en-US" smtClean="0">
                <a:latin typeface="Arial" pitchFamily="34" charset="0"/>
              </a:rPr>
              <a:t>Microsoft SharePoint Conference 2009</a:t>
            </a:r>
          </a:p>
        </p:txBody>
      </p:sp>
      <p:sp>
        <p:nvSpPr>
          <p:cNvPr id="37893" name="Date Placeholder 4"/>
          <p:cNvSpPr>
            <a:spLocks noGrp="1"/>
          </p:cNvSpPr>
          <p:nvPr>
            <p:ph type="dt" sz="quarter" idx="1"/>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fld id="{A941EA06-7A85-4638-B255-F408D21B5648}" type="datetime1">
              <a:rPr lang="en-US" smtClean="0">
                <a:latin typeface="Arial" pitchFamily="34" charset="0"/>
              </a:rPr>
              <a:pPr/>
              <a:t>4/26/2010</a:t>
            </a:fld>
            <a:endParaRPr lang="en-US" smtClean="0">
              <a:latin typeface="Arial" pitchFamily="34" charset="0"/>
            </a:endParaRPr>
          </a:p>
        </p:txBody>
      </p:sp>
      <p:sp>
        <p:nvSpPr>
          <p:cNvPr id="37894" name="Footer Placeholder 5"/>
          <p:cNvSpPr>
            <a:spLocks noGrp="1"/>
          </p:cNvSpPr>
          <p:nvPr>
            <p:ph type="ftr" sz="quarter" idx="4"/>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r>
              <a:rPr lang="en-US" smtClean="0">
                <a:solidFill>
                  <a:srgbClr xmlns:mc="http://schemas.openxmlformats.org/markup-compatibility/2006" xmlns:a14="http://schemas.microsoft.com/office/drawing/2010/main" val="000000" mc:Ignorable=""/>
                </a:solidFill>
                <a:latin typeface="Arial" pitchFamily="34" charset="0"/>
              </a:rPr>
              <a:t>© 2009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10/main" val="000000" mc:Ignorable=""/>
                </a:solidFill>
                <a:latin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10/main" val="000000" mc:Ignorable=""/>
                </a:solidFill>
                <a:latin typeface="Arial" pitchFamily="34" charset="0"/>
              </a:rPr>
            </a:br>
            <a:r>
              <a:rPr lang="en-US" smtClean="0">
                <a:solidFill>
                  <a:srgbClr xmlns:mc="http://schemas.openxmlformats.org/markup-compatibility/2006" xmlns:a14="http://schemas.microsoft.com/office/drawing/2010/main" val="000000" mc:Ignorable=""/>
                </a:solidFill>
                <a:latin typeface="Arial" pitchFamily="34" charset="0"/>
              </a:rPr>
              <a:t>MICROSOFT MAKES NO WARRANTIES, EXPRESS, IMPLIED OR STATUTORY, AS TO THE INFORMATION IN THIS PRESENTATION.</a:t>
            </a:r>
          </a:p>
        </p:txBody>
      </p:sp>
      <p:sp>
        <p:nvSpPr>
          <p:cNvPr id="37895" name="Slide Number Placeholder 6"/>
          <p:cNvSpPr>
            <a:spLocks noGrp="1"/>
          </p:cNvSpPr>
          <p:nvPr>
            <p:ph type="sldNum" sz="quarter" idx="5"/>
          </p:nvPr>
        </p:nvSpPr>
        <p:spPr>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lstStyle>
            <a:lvl1pPr eaLnBrk="0" hangingPunct="0">
              <a:defRPr sz="1200">
                <a:solidFill>
                  <a:schemeClr val="tx1"/>
                </a:solidFill>
                <a:latin typeface="Capitals"/>
                <a:ea typeface="MS PGothic" pitchFamily="34" charset="-128"/>
              </a:defRPr>
            </a:lvl1pPr>
            <a:lvl2pPr marL="742950" indent="-285750" eaLnBrk="0" hangingPunct="0">
              <a:defRPr sz="1200">
                <a:solidFill>
                  <a:schemeClr val="tx1"/>
                </a:solidFill>
                <a:latin typeface="Capitals"/>
                <a:ea typeface="MS PGothic" pitchFamily="34" charset="-128"/>
              </a:defRPr>
            </a:lvl2pPr>
            <a:lvl3pPr marL="1143000" indent="-228600" eaLnBrk="0" hangingPunct="0">
              <a:defRPr sz="1200">
                <a:solidFill>
                  <a:schemeClr val="tx1"/>
                </a:solidFill>
                <a:latin typeface="Capitals"/>
                <a:ea typeface="MS PGothic" pitchFamily="34" charset="-128"/>
              </a:defRPr>
            </a:lvl3pPr>
            <a:lvl4pPr marL="1600200" indent="-228600" eaLnBrk="0" hangingPunct="0">
              <a:defRPr sz="1200">
                <a:solidFill>
                  <a:schemeClr val="tx1"/>
                </a:solidFill>
                <a:latin typeface="Capitals"/>
                <a:ea typeface="MS PGothic" pitchFamily="34" charset="-128"/>
              </a:defRPr>
            </a:lvl4pPr>
            <a:lvl5pPr marL="2057400" indent="-228600" eaLnBrk="0" hangingPunct="0">
              <a:defRPr sz="1200">
                <a:solidFill>
                  <a:schemeClr val="tx1"/>
                </a:solidFill>
                <a:latin typeface="Capitals"/>
                <a:ea typeface="MS PGothic" pitchFamily="34" charset="-128"/>
              </a:defRPr>
            </a:lvl5pPr>
            <a:lvl6pPr marL="2514600" indent="-228600" eaLnBrk="0" fontAlgn="base" hangingPunct="0">
              <a:spcBef>
                <a:spcPct val="0"/>
              </a:spcBef>
              <a:spcAft>
                <a:spcPct val="0"/>
              </a:spcAft>
              <a:defRPr sz="1200">
                <a:solidFill>
                  <a:schemeClr val="tx1"/>
                </a:solidFill>
                <a:latin typeface="Capitals"/>
                <a:ea typeface="MS PGothic" pitchFamily="34" charset="-128"/>
              </a:defRPr>
            </a:lvl6pPr>
            <a:lvl7pPr marL="2971800" indent="-228600" eaLnBrk="0" fontAlgn="base" hangingPunct="0">
              <a:spcBef>
                <a:spcPct val="0"/>
              </a:spcBef>
              <a:spcAft>
                <a:spcPct val="0"/>
              </a:spcAft>
              <a:defRPr sz="1200">
                <a:solidFill>
                  <a:schemeClr val="tx1"/>
                </a:solidFill>
                <a:latin typeface="Capitals"/>
                <a:ea typeface="MS PGothic" pitchFamily="34" charset="-128"/>
              </a:defRPr>
            </a:lvl7pPr>
            <a:lvl8pPr marL="3429000" indent="-228600" eaLnBrk="0" fontAlgn="base" hangingPunct="0">
              <a:spcBef>
                <a:spcPct val="0"/>
              </a:spcBef>
              <a:spcAft>
                <a:spcPct val="0"/>
              </a:spcAft>
              <a:defRPr sz="1200">
                <a:solidFill>
                  <a:schemeClr val="tx1"/>
                </a:solidFill>
                <a:latin typeface="Capitals"/>
                <a:ea typeface="MS PGothic" pitchFamily="34" charset="-128"/>
              </a:defRPr>
            </a:lvl8pPr>
            <a:lvl9pPr marL="3886200" indent="-228600" eaLnBrk="0" fontAlgn="base" hangingPunct="0">
              <a:spcBef>
                <a:spcPct val="0"/>
              </a:spcBef>
              <a:spcAft>
                <a:spcPct val="0"/>
              </a:spcAft>
              <a:defRPr sz="1200">
                <a:solidFill>
                  <a:schemeClr val="tx1"/>
                </a:solidFill>
                <a:latin typeface="Capitals"/>
                <a:ea typeface="MS PGothic" pitchFamily="34" charset="-128"/>
              </a:defRPr>
            </a:lvl9pPr>
          </a:lstStyle>
          <a:p>
            <a:fld id="{7AE1D533-700D-47E6-9785-D2DB8270C7B3}" type="slidenum">
              <a:rPr lang="en-US" smtClean="0">
                <a:latin typeface="Arial" pitchFamily="34" charset="0"/>
              </a:rPr>
              <a:pPr/>
              <a:t>22</a:t>
            </a:fld>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new</a:t>
            </a:r>
            <a:r>
              <a:rPr lang="en-US" baseline="0" dirty="0" smtClean="0"/>
              <a:t> features we now fully support attachments with BCS; in SharePoint 2007 if we tried indexing a database and it had a blob we wouldn’t index the blob.  We now also support item level security in two ways.  If you are connecting to a web service we have a </a:t>
            </a:r>
            <a:r>
              <a:rPr lang="en-US" baseline="0" dirty="0" err="1" smtClean="0"/>
              <a:t>GetSecurityDescriptor</a:t>
            </a:r>
            <a:r>
              <a:rPr lang="en-US" baseline="0" dirty="0" smtClean="0"/>
              <a:t> method in BCS that we will call to get security the security descriptor of the item we’re crawling.  If it’s a database and you have the ACL stored in a column, you can specify the column that we should look at to capture the ACL info.   We also crawl through entity associations, which means that we will try and maintain a foreign key relationship.  In SharePoint 2007 we would crawl through them as two separate entities but never know anything about the foreign key relationship.  </a:t>
            </a:r>
          </a:p>
          <a:p>
            <a:endParaRPr lang="en-US" baseline="0" dirty="0" smtClean="0"/>
          </a:p>
          <a:p>
            <a:r>
              <a:rPr lang="en-US" baseline="0" dirty="0" smtClean="0"/>
              <a:t>For caching and batching, we now request data in very big payloads from BCS.  When we need a subsequent piece of data we now look first in the cache to retrieve it, rather than hitting the BCS target each and every time.  </a:t>
            </a:r>
          </a:p>
          <a:p>
            <a:endParaRPr lang="en-US" dirty="0" smtClean="0"/>
          </a:p>
          <a:p>
            <a:r>
              <a:rPr lang="en-US" dirty="0" smtClean="0"/>
              <a:t>For crawling we have the same full crawl like with did in SharePoint 2007.  We also have a new time stamp based incremental crawl.  To use it you specify</a:t>
            </a:r>
            <a:r>
              <a:rPr lang="en-US" baseline="0" dirty="0" smtClean="0"/>
              <a:t> in the BCS model which field contains the time stamp that we should use to look at when it was last updated.  </a:t>
            </a:r>
          </a:p>
          <a:p>
            <a:endParaRPr lang="en-US" baseline="0" dirty="0" smtClean="0"/>
          </a:p>
          <a:p>
            <a:r>
              <a:rPr lang="en-US" baseline="0" dirty="0" smtClean="0"/>
              <a:t>Both of the change log crawls are new for BCS in SharePoint 2010.  We use the change log crawl + delete with Exchange, because Exchange keeps its own change log so it can tell us what has changed and what has been deleted since the last crawl.  </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26</a:t>
            </a:fld>
            <a:endParaRPr lang="en-US" dirty="0"/>
          </a:p>
        </p:txBody>
      </p:sp>
    </p:spTree>
    <p:extLst>
      <p:ext uri="{BB962C8B-B14F-4D97-AF65-F5344CB8AC3E}">
        <p14:creationId xmlns:p14="http://schemas.microsoft.com/office/powerpoint/2010/main" val="3084269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p:spPr>
        <p:txBody>
          <a:bodyPr/>
          <a:lstStyle/>
          <a:p>
            <a:endParaRPr lang="en-US"/>
          </a:p>
        </p:txBody>
      </p:sp>
      <p:sp>
        <p:nvSpPr>
          <p:cNvPr id="50179" name="Rectangle 3"/>
          <p:cNvSpPr>
            <a:spLocks noGrp="1" noChangeArrowheads="1"/>
          </p:cNvSpPr>
          <p:nvPr>
            <p:ph type="dt" sz="quarter" idx="1"/>
          </p:nvPr>
        </p:nvSpPr>
        <p:spPr>
          <a:noFill/>
        </p:spPr>
        <p:txBody>
          <a:bodyPr/>
          <a:lstStyle/>
          <a:p>
            <a:fld id="{C7436B85-8003-4785-ABA1-8C5431B96B5D}" type="datetime8">
              <a:rPr lang="en-US"/>
              <a:pPr/>
              <a:t>4/26/2010 10:54 PM</a:t>
            </a:fld>
            <a:endParaRPr lang="en-US" sz="1200">
              <a:latin typeface="Times New Roman" pitchFamily="18" charset="0"/>
            </a:endParaRPr>
          </a:p>
        </p:txBody>
      </p:sp>
      <p:sp>
        <p:nvSpPr>
          <p:cNvPr id="50180" name="Rectangle 7"/>
          <p:cNvSpPr>
            <a:spLocks noGrp="1" noChangeArrowheads="1"/>
          </p:cNvSpPr>
          <p:nvPr>
            <p:ph type="sldNum" sz="quarter" idx="5"/>
          </p:nvPr>
        </p:nvSpPr>
        <p:spPr>
          <a:noFill/>
        </p:spPr>
        <p:txBody>
          <a:bodyPr/>
          <a:lstStyle/>
          <a:p>
            <a:fld id="{5E5CFAFB-44DF-4FD4-83A8-45C192BB0442}" type="slidenum">
              <a:rPr lang="en-US"/>
              <a:pPr/>
              <a:t>32</a:t>
            </a:fld>
            <a:endParaRPr lang="en-US" sz="1200">
              <a:latin typeface="Times New Roman" pitchFamily="18" charset="0"/>
            </a:endParaRPr>
          </a:p>
        </p:txBody>
      </p:sp>
      <p:sp>
        <p:nvSpPr>
          <p:cNvPr id="50181" name="Rectangle 6"/>
          <p:cNvSpPr>
            <a:spLocks noGrp="1" noChangeArrowheads="1"/>
          </p:cNvSpPr>
          <p:nvPr>
            <p:ph type="ftr" sz="quarter" idx="4"/>
          </p:nvPr>
        </p:nvSpPr>
        <p:spPr>
          <a:noFill/>
        </p:spPr>
        <p:txBody>
          <a:bodyPr/>
          <a:lstStyle/>
          <a:p>
            <a:pPr hangingPunct="1"/>
            <a:r>
              <a:rPr lang="en-US"/>
              <a:t>© 2006 Microsoft Corporation. All rights reserved.</a:t>
            </a:r>
            <a:endParaRPr lang="en-US" sz="1800">
              <a:latin typeface="Arial" charset="0"/>
            </a:endParaRPr>
          </a:p>
          <a:p>
            <a:pPr eaLnBrk="1"/>
            <a:r>
              <a:rPr lang="en-US"/>
              <a:t>This presentation is for informational purposes only. Microsoft makes no warranties, express or implied, in this summary.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rgbClr xmlns:mc="http://schemas.openxmlformats.org/markup-compatibility/2006" xmlns:a14="http://schemas.microsoft.com/office/drawing/2010/main" val="B8BDC4" mc:Ignorable=""/>
            </a:gs>
            <a:gs pos="91000">
              <a:srgbClr xmlns:mc="http://schemas.openxmlformats.org/markup-compatibility/2006" xmlns:a14="http://schemas.microsoft.com/office/drawing/2010/main" val="697897" mc:Ignorable=""/>
            </a:gs>
          </a:gsLst>
          <a:lin ang="162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171E3F76-FFEA-4157-B4E2-38F807FBC52E}" type="datetimeFigureOut">
              <a:rPr lang="nl-NL" smtClean="0"/>
              <a:pPr/>
              <a:t>26-4-2010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2174305-597D-4D2F-929D-FC4D2DE440E2}" type="slidenum">
              <a:rPr lang="nl-NL" smtClean="0"/>
              <a:pPr/>
              <a:t>‹#›</a:t>
            </a:fld>
            <a:endParaRPr lang="nl-NL"/>
          </a:p>
        </p:txBody>
      </p:sp>
      <p:pic>
        <p:nvPicPr>
          <p:cNvPr id="7" name="Picture 6" descr="achtergrond-header.png"/>
          <p:cNvPicPr>
            <a:picLocks noChangeAspect="1"/>
          </p:cNvPicPr>
          <p:nvPr userDrawn="1"/>
        </p:nvPicPr>
        <p:blipFill>
          <a:blip r:embed="rId2"/>
          <a:stretch>
            <a:fillRect/>
          </a:stretch>
        </p:blipFill>
        <p:spPr>
          <a:xfrm>
            <a:off x="0" y="0"/>
            <a:ext cx="9144000" cy="685800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171E3F76-FFEA-4157-B4E2-38F807FBC52E}" type="datetimeFigureOut">
              <a:rPr lang="nl-NL" smtClean="0"/>
              <a:pPr/>
              <a:t>26-4-2010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2174305-597D-4D2F-929D-FC4D2DE440E2}"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171E3F76-FFEA-4157-B4E2-38F807FBC52E}" type="datetimeFigureOut">
              <a:rPr lang="nl-NL" smtClean="0"/>
              <a:pPr/>
              <a:t>26-4-2010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2174305-597D-4D2F-929D-FC4D2DE440E2}" type="slidenum">
              <a:rPr lang="nl-NL" smtClean="0"/>
              <a:pPr/>
              <a:t>‹#›</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66385"/>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1000" y="1447799"/>
            <a:ext cx="8382000" cy="19735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83417121"/>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achtergrond-header.pn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457200" y="0"/>
            <a:ext cx="8229600" cy="1214422"/>
          </a:xfrm>
        </p:spPr>
        <p:txBody>
          <a:bodyPr>
            <a:normAutofit/>
          </a:bodyPr>
          <a:lstStyle>
            <a:lvl1pPr algn="l">
              <a:defRPr sz="3600" b="1">
                <a:solidFill>
                  <a:schemeClr val="bg1">
                    <a:lumMod val="95000"/>
                  </a:schemeClr>
                </a:solidFill>
              </a:defRPr>
            </a:lvl1pPr>
          </a:lstStyle>
          <a:p>
            <a:r>
              <a:rPr lang="en-US" smtClean="0"/>
              <a:t>Click to edit Master title style</a:t>
            </a:r>
            <a:endParaRPr lang="nl-NL"/>
          </a:p>
        </p:txBody>
      </p:sp>
      <p:sp>
        <p:nvSpPr>
          <p:cNvPr id="3" name="Content Placeholder 2"/>
          <p:cNvSpPr>
            <a:spLocks noGrp="1"/>
          </p:cNvSpPr>
          <p:nvPr>
            <p:ph idx="1"/>
          </p:nvPr>
        </p:nvSpPr>
        <p:spPr/>
        <p:txBody>
          <a:bodyPr/>
          <a:lstStyle>
            <a:lvl1pPr>
              <a:defRPr>
                <a:solidFill>
                  <a:srgbClr xmlns:mc="http://schemas.openxmlformats.org/markup-compatibility/2006" xmlns:a14="http://schemas.microsoft.com/office/drawing/2010/main" val="5D4698" mc:Ignorable=""/>
                </a:solidFill>
              </a:defRPr>
            </a:lvl1pPr>
            <a:lvl2pPr>
              <a:defRPr>
                <a:solidFill>
                  <a:srgbClr xmlns:mc="http://schemas.openxmlformats.org/markup-compatibility/2006" xmlns:a14="http://schemas.microsoft.com/office/drawing/2010/main" val="5D4698" mc:Ignorable=""/>
                </a:solidFill>
              </a:defRPr>
            </a:lvl2pPr>
            <a:lvl3pPr>
              <a:defRPr>
                <a:solidFill>
                  <a:srgbClr xmlns:mc="http://schemas.openxmlformats.org/markup-compatibility/2006" xmlns:a14="http://schemas.microsoft.com/office/drawing/2010/main" val="5D4698" mc:Ignorable=""/>
                </a:solidFill>
              </a:defRPr>
            </a:lvl3pPr>
            <a:lvl4pPr>
              <a:defRPr>
                <a:solidFill>
                  <a:srgbClr xmlns:mc="http://schemas.openxmlformats.org/markup-compatibility/2006" xmlns:a14="http://schemas.microsoft.com/office/drawing/2010/main" val="5D4698" mc:Ignorable=""/>
                </a:solidFill>
              </a:defRPr>
            </a:lvl4pPr>
            <a:lvl5pPr>
              <a:defRPr>
                <a:solidFill>
                  <a:srgbClr xmlns:mc="http://schemas.openxmlformats.org/markup-compatibility/2006" xmlns:a14="http://schemas.microsoft.com/office/drawing/2010/main" val="5D4698" mc:Ignorable=""/>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171E3F76-FFEA-4157-B4E2-38F807FBC52E}" type="datetimeFigureOut">
              <a:rPr lang="nl-NL" smtClean="0"/>
              <a:pPr/>
              <a:t>26-4-2010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2174305-597D-4D2F-929D-FC4D2DE440E2}" type="slidenum">
              <a:rPr lang="nl-NL" smtClean="0"/>
              <a:pPr/>
              <a:t>‹#›</a:t>
            </a:fld>
            <a:endParaRPr lang="nl-NL"/>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par>
                                <p:cTn id="8" presetID="10" presetClass="entr" presetSubtype="0" fill="hold" grpId="0" nodeType="withEffect">
                                  <p:stCondLst>
                                    <p:cond delay="1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300"/>
                                        <p:tgtEl>
                                          <p:spTgt spid="3">
                                            <p:txEl>
                                              <p:pRg st="0" end="0"/>
                                            </p:txEl>
                                          </p:spTgt>
                                        </p:tgtEl>
                                      </p:cBhvr>
                                    </p:animEffect>
                                  </p:childTnLst>
                                </p:cTn>
                              </p:par>
                              <p:par>
                                <p:cTn id="11" presetID="10" presetClass="entr" presetSubtype="0" fill="hold" grpId="0" nodeType="withEffect">
                                  <p:stCondLst>
                                    <p:cond delay="1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300"/>
                                        <p:tgtEl>
                                          <p:spTgt spid="3">
                                            <p:txEl>
                                              <p:pRg st="1" end="1"/>
                                            </p:txEl>
                                          </p:spTgt>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300"/>
                                        <p:tgtEl>
                                          <p:spTgt spid="3">
                                            <p:txEl>
                                              <p:pRg st="2" end="2"/>
                                            </p:txEl>
                                          </p:spTgt>
                                        </p:tgtEl>
                                      </p:cBhvr>
                                    </p:animEffect>
                                  </p:childTnLst>
                                </p:cTn>
                              </p:par>
                              <p:par>
                                <p:cTn id="17" presetID="10" presetClass="entr" presetSubtype="0" fill="hold" grpId="0" nodeType="withEffect">
                                  <p:stCondLst>
                                    <p:cond delay="1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300"/>
                                        <p:tgtEl>
                                          <p:spTgt spid="3">
                                            <p:txEl>
                                              <p:pRg st="3" end="3"/>
                                            </p:txEl>
                                          </p:spTgt>
                                        </p:tgtEl>
                                      </p:cBhvr>
                                    </p:animEffect>
                                  </p:childTnLst>
                                </p:cTn>
                              </p:par>
                              <p:par>
                                <p:cTn id="20" presetID="10" presetClass="entr" presetSubtype="0" fill="hold" grpId="0" nodeType="withEffect">
                                  <p:stCondLst>
                                    <p:cond delay="10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3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xmlns:p14="http://schemas.microsoft.com/office/powerpoint/2010/main" presetID="10" presetClass="entr" presetSubtype="0" fill="hold" nodeType="withEffect">
                  <p:stCondLst>
                    <p:cond delay="100"/>
                  </p:stCondLst>
                  <p:childTnLst>
                    <p:set>
                      <p:cBhvr>
                        <p:cTn dur="1" fill="hold">
                          <p:stCondLst>
                            <p:cond delay="0"/>
                          </p:stCondLst>
                        </p:cTn>
                        <p:tgtEl>
                          <p:spTgt spid="3"/>
                        </p:tgtEl>
                        <p:attrNameLst>
                          <p:attrName>style.visibility</p:attrName>
                        </p:attrNameLst>
                      </p:cBhvr>
                      <p:to>
                        <p:strVal val="visible"/>
                      </p:to>
                    </p:set>
                    <p:animEffect transition="in" filter="fade">
                      <p:cBhvr>
                        <p:cTn dur="300"/>
                        <p:tgtEl>
                          <p:spTgt spid="3"/>
                        </p:tgtEl>
                      </p:cBhvr>
                    </p:animEffect>
                  </p:childTnLst>
                </p:cTn>
              </p:par>
            </p:tnLst>
          </p:tmpl>
          <p:tmpl lvl="2">
            <p:tnLst>
              <p:par>
                <p:cTn xmlns:p14="http://schemas.microsoft.com/office/powerpoint/2010/main" presetID="10" presetClass="entr" presetSubtype="0" fill="hold" nodeType="withEffect">
                  <p:stCondLst>
                    <p:cond delay="100"/>
                  </p:stCondLst>
                  <p:childTnLst>
                    <p:set>
                      <p:cBhvr>
                        <p:cTn dur="1" fill="hold">
                          <p:stCondLst>
                            <p:cond delay="0"/>
                          </p:stCondLst>
                        </p:cTn>
                        <p:tgtEl>
                          <p:spTgt spid="3"/>
                        </p:tgtEl>
                        <p:attrNameLst>
                          <p:attrName>style.visibility</p:attrName>
                        </p:attrNameLst>
                      </p:cBhvr>
                      <p:to>
                        <p:strVal val="visible"/>
                      </p:to>
                    </p:set>
                    <p:animEffect transition="in" filter="fade">
                      <p:cBhvr>
                        <p:cTn dur="300"/>
                        <p:tgtEl>
                          <p:spTgt spid="3"/>
                        </p:tgtEl>
                      </p:cBhvr>
                    </p:animEffect>
                  </p:childTnLst>
                </p:cTn>
              </p:par>
            </p:tnLst>
          </p:tmpl>
          <p:tmpl lvl="3">
            <p:tnLst>
              <p:par>
                <p:cTn xmlns:p14="http://schemas.microsoft.com/office/powerpoint/2010/main" presetID="10" presetClass="entr" presetSubtype="0" fill="hold" nodeType="withEffect">
                  <p:stCondLst>
                    <p:cond delay="100"/>
                  </p:stCondLst>
                  <p:childTnLst>
                    <p:set>
                      <p:cBhvr>
                        <p:cTn dur="1" fill="hold">
                          <p:stCondLst>
                            <p:cond delay="0"/>
                          </p:stCondLst>
                        </p:cTn>
                        <p:tgtEl>
                          <p:spTgt spid="3"/>
                        </p:tgtEl>
                        <p:attrNameLst>
                          <p:attrName>style.visibility</p:attrName>
                        </p:attrNameLst>
                      </p:cBhvr>
                      <p:to>
                        <p:strVal val="visible"/>
                      </p:to>
                    </p:set>
                    <p:animEffect transition="in" filter="fade">
                      <p:cBhvr>
                        <p:cTn dur="300"/>
                        <p:tgtEl>
                          <p:spTgt spid="3"/>
                        </p:tgtEl>
                      </p:cBhvr>
                    </p:animEffect>
                  </p:childTnLst>
                </p:cTn>
              </p:par>
            </p:tnLst>
          </p:tmpl>
          <p:tmpl lvl="4">
            <p:tnLst>
              <p:par>
                <p:cTn xmlns:p14="http://schemas.microsoft.com/office/powerpoint/2010/main" presetID="10" presetClass="entr" presetSubtype="0" fill="hold" nodeType="withEffect">
                  <p:stCondLst>
                    <p:cond delay="100"/>
                  </p:stCondLst>
                  <p:childTnLst>
                    <p:set>
                      <p:cBhvr>
                        <p:cTn dur="1" fill="hold">
                          <p:stCondLst>
                            <p:cond delay="0"/>
                          </p:stCondLst>
                        </p:cTn>
                        <p:tgtEl>
                          <p:spTgt spid="3"/>
                        </p:tgtEl>
                        <p:attrNameLst>
                          <p:attrName>style.visibility</p:attrName>
                        </p:attrNameLst>
                      </p:cBhvr>
                      <p:to>
                        <p:strVal val="visible"/>
                      </p:to>
                    </p:set>
                    <p:animEffect transition="in" filter="fade">
                      <p:cBhvr>
                        <p:cTn dur="300"/>
                        <p:tgtEl>
                          <p:spTgt spid="3"/>
                        </p:tgtEl>
                      </p:cBhvr>
                    </p:animEffect>
                  </p:childTnLst>
                </p:cTn>
              </p:par>
            </p:tnLst>
          </p:tmpl>
          <p:tmpl lvl="5">
            <p:tnLst>
              <p:par>
                <p:cTn xmlns:p14="http://schemas.microsoft.com/office/powerpoint/2010/main" presetID="10" presetClass="entr" presetSubtype="0" fill="hold" nodeType="withEffect">
                  <p:stCondLst>
                    <p:cond delay="100"/>
                  </p:stCondLst>
                  <p:childTnLst>
                    <p:set>
                      <p:cBhvr>
                        <p:cTn dur="1" fill="hold">
                          <p:stCondLst>
                            <p:cond delay="0"/>
                          </p:stCondLst>
                        </p:cTn>
                        <p:tgtEl>
                          <p:spTgt spid="3"/>
                        </p:tgtEl>
                        <p:attrNameLst>
                          <p:attrName>style.visibility</p:attrName>
                        </p:attrNameLst>
                      </p:cBhvr>
                      <p:to>
                        <p:strVal val="visible"/>
                      </p:to>
                    </p:set>
                    <p:animEffect transition="in" filter="fade">
                      <p:cBhvr>
                        <p:cTn dur="3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E3F76-FFEA-4157-B4E2-38F807FBC52E}" type="datetimeFigureOut">
              <a:rPr lang="nl-NL" smtClean="0"/>
              <a:pPr/>
              <a:t>26-4-2010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2174305-597D-4D2F-929D-FC4D2DE440E2}"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171E3F76-FFEA-4157-B4E2-38F807FBC52E}" type="datetimeFigureOut">
              <a:rPr lang="nl-NL" smtClean="0"/>
              <a:pPr/>
              <a:t>26-4-2010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2174305-597D-4D2F-929D-FC4D2DE440E2}"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171E3F76-FFEA-4157-B4E2-38F807FBC52E}" type="datetimeFigureOut">
              <a:rPr lang="nl-NL" smtClean="0"/>
              <a:pPr/>
              <a:t>26-4-2010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72174305-597D-4D2F-929D-FC4D2DE440E2}"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171E3F76-FFEA-4157-B4E2-38F807FBC52E}" type="datetimeFigureOut">
              <a:rPr lang="nl-NL" smtClean="0"/>
              <a:pPr/>
              <a:t>26-4-2010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72174305-597D-4D2F-929D-FC4D2DE440E2}"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E3F76-FFEA-4157-B4E2-38F807FBC52E}" type="datetimeFigureOut">
              <a:rPr lang="nl-NL" smtClean="0"/>
              <a:pPr/>
              <a:t>26-4-2010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72174305-597D-4D2F-929D-FC4D2DE440E2}" type="slidenum">
              <a:rPr lang="nl-NL" smtClean="0"/>
              <a:pPr/>
              <a:t>‹#›</a:t>
            </a:fld>
            <a:endParaRPr lang="nl-NL"/>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E3F76-FFEA-4157-B4E2-38F807FBC52E}" type="datetimeFigureOut">
              <a:rPr lang="nl-NL" smtClean="0"/>
              <a:pPr/>
              <a:t>26-4-2010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2174305-597D-4D2F-929D-FC4D2DE440E2}"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E3F76-FFEA-4157-B4E2-38F807FBC52E}" type="datetimeFigureOut">
              <a:rPr lang="nl-NL" smtClean="0"/>
              <a:pPr/>
              <a:t>26-4-2010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2174305-597D-4D2F-929D-FC4D2DE440E2}"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xmlns:mc="http://schemas.openxmlformats.org/markup-compatibility/2006" xmlns:a14="http://schemas.microsoft.com/office/drawing/2010/main" val="B8BDC4" mc:Ignorable=""/>
            </a:gs>
            <a:gs pos="91000">
              <a:srgbClr xmlns:mc="http://schemas.openxmlformats.org/markup-compatibility/2006" xmlns:a14="http://schemas.microsoft.com/office/drawing/2010/main" val="647390" mc:Ignorable=""/>
            </a:gs>
          </a:gsLst>
          <a:lin ang="16200000" scaled="0"/>
        </a:gra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userDrawn="1"/>
        </p:nvPicPr>
        <p:blipFill>
          <a:blip r:embed="rId14"/>
          <a:stretch>
            <a:fillRect/>
          </a:stretch>
        </p:blipFill>
        <p:spPr bwMode="auto">
          <a:xfrm>
            <a:off x="0" y="0"/>
            <a:ext cx="9144000" cy="6858000"/>
          </a:xfrm>
          <a:prstGeom prst="rect">
            <a:avLst/>
          </a:prstGeom>
          <a:noFill/>
          <a:ln w="9525">
            <a:noFill/>
            <a:miter lim="800000"/>
            <a:headEnd/>
            <a:tailEnd/>
          </a:ln>
          <a:effec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E3F76-FFEA-4157-B4E2-38F807FBC52E}" type="datetimeFigureOut">
              <a:rPr lang="nl-NL" smtClean="0"/>
              <a:pPr/>
              <a:t>26-4-2010</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74305-597D-4D2F-929D-FC4D2DE440E2}"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irjam@macaw.nl" TargetMode="External"/><Relationship Id="rId2" Type="http://schemas.openxmlformats.org/officeDocument/2006/relationships/hyperlink" Target="http://sharepointchick.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214422"/>
            <a:ext cx="8249570" cy="3857652"/>
          </a:xfrm>
        </p:spPr>
        <p:txBody>
          <a:bodyPr>
            <a:normAutofit/>
          </a:bodyPr>
          <a:lstStyle/>
          <a:p>
            <a:r>
              <a:rPr lang="en-US" sz="6000" b="1"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rPr>
              <a:t>Using SharePoint search to develop custom solutions</a:t>
            </a:r>
            <a:endParaRPr lang="nl-NL" sz="6000" b="1"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endParaRPr>
          </a:p>
        </p:txBody>
      </p:sp>
      <p:sp>
        <p:nvSpPr>
          <p:cNvPr id="9" name="TextBox 8"/>
          <p:cNvSpPr txBox="1"/>
          <p:nvPr/>
        </p:nvSpPr>
        <p:spPr>
          <a:xfrm>
            <a:off x="4071934" y="5977375"/>
            <a:ext cx="4143404" cy="369332"/>
          </a:xfrm>
          <a:prstGeom prst="rect">
            <a:avLst/>
          </a:prstGeom>
          <a:noFill/>
        </p:spPr>
        <p:txBody>
          <a:bodyPr wrap="square" rtlCol="0">
            <a:spAutoFit/>
          </a:bodyPr>
          <a:lstStyle/>
          <a:p>
            <a:pPr algn="r"/>
            <a:r>
              <a:rPr lang="en-US" dirty="0" smtClean="0">
                <a:solidFill>
                  <a:srgbClr xmlns:mc="http://schemas.openxmlformats.org/markup-compatibility/2006" xmlns:a14="http://schemas.microsoft.com/office/drawing/2010/main" val="4D3A7E" mc:Ignorable=""/>
                </a:solidFill>
              </a:rPr>
              <a:t>Mirjam van Olst</a:t>
            </a:r>
            <a:endParaRPr lang="nl-NL" dirty="0">
              <a:solidFill>
                <a:srgbClr xmlns:mc="http://schemas.openxmlformats.org/markup-compatibility/2006" xmlns:a14="http://schemas.microsoft.com/office/drawing/2010/main" val="4D3A7E" mc:Ignorable=""/>
              </a:solidFill>
            </a:endParaRPr>
          </a:p>
        </p:txBody>
      </p:sp>
      <p:pic>
        <p:nvPicPr>
          <p:cNvPr id="2050" name="Picture 2" descr="X:\Huistijl\2007Logos - nieuw\png\MacawLogoPayOffPaarsGeel.png"/>
          <p:cNvPicPr>
            <a:picLocks noChangeAspect="1" noChangeArrowheads="1"/>
          </p:cNvPicPr>
          <p:nvPr/>
        </p:nvPicPr>
        <p:blipFill>
          <a:blip r:embed="rId3"/>
          <a:srcRect/>
          <a:stretch>
            <a:fillRect/>
          </a:stretch>
        </p:blipFill>
        <p:spPr bwMode="auto">
          <a:xfrm>
            <a:off x="783557" y="5266384"/>
            <a:ext cx="2359683" cy="1377326"/>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bg>
      <p:bgPr>
        <a:gradFill>
          <a:gsLst>
            <a:gs pos="0">
              <a:srgbClr xmlns:mc="http://schemas.openxmlformats.org/markup-compatibility/2006" xmlns:a14="http://schemas.microsoft.com/office/drawing/2010/main" val="B8BDC4" mc:Ignorable=""/>
            </a:gs>
            <a:gs pos="91000">
              <a:srgbClr xmlns:mc="http://schemas.openxmlformats.org/markup-compatibility/2006" xmlns:a14="http://schemas.microsoft.com/office/drawing/2010/main" val="647390" mc:Ignorable=""/>
            </a:gs>
          </a:gsLst>
          <a:lin ang="16200000" scaled="0"/>
        </a:gradFill>
        <a:effectLst/>
      </p:bgPr>
    </p:bg>
    <p:spTree>
      <p:nvGrpSpPr>
        <p:cNvPr id="1" name=""/>
        <p:cNvGrpSpPr/>
        <p:nvPr/>
      </p:nvGrpSpPr>
      <p:grpSpPr>
        <a:xfrm>
          <a:off x="0" y="0"/>
          <a:ext cx="0" cy="0"/>
          <a:chOff x="0" y="0"/>
          <a:chExt cx="0" cy="0"/>
        </a:xfrm>
      </p:grpSpPr>
      <p:sp>
        <p:nvSpPr>
          <p:cNvPr id="5" name="Rectangle 4"/>
          <p:cNvSpPr/>
          <p:nvPr/>
        </p:nvSpPr>
        <p:spPr>
          <a:xfrm>
            <a:off x="615539" y="2133600"/>
            <a:ext cx="7912935" cy="1015663"/>
          </a:xfrm>
          <a:prstGeom prst="rect">
            <a:avLst/>
          </a:prstGeom>
          <a:noFill/>
        </p:spPr>
        <p:txBody>
          <a:bodyPr wrap="none">
            <a:spAutoFit/>
          </a:bodyPr>
          <a:lstStyle/>
          <a:p>
            <a:pPr algn="ctr">
              <a:defRPr/>
            </a:pPr>
            <a:r>
              <a:rPr lang="en-US" sz="6000" b="1" dirty="0" err="1">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rPr>
              <a:t>Customise</a:t>
            </a:r>
            <a:r>
              <a:rPr lang="en-US" sz="6000" b="1"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rPr>
              <a:t> the Search UI</a:t>
            </a:r>
            <a:endParaRPr lang="nl-NL" sz="6000" b="1"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endParaRPr>
          </a:p>
        </p:txBody>
      </p:sp>
    </p:spTree>
    <p:extLst>
      <p:ext uri="{BB962C8B-B14F-4D97-AF65-F5344CB8AC3E}">
        <p14:creationId xmlns:p14="http://schemas.microsoft.com/office/powerpoint/2010/main" val="31405951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lstStyle/>
          <a:p>
            <a:r>
              <a:rPr lang="en-US" dirty="0" err="1" smtClean="0"/>
              <a:t>Customise</a:t>
            </a:r>
            <a:r>
              <a:rPr lang="en-US" dirty="0" smtClean="0"/>
              <a:t> Search using the UI</a:t>
            </a:r>
            <a:endParaRPr lang="en-US" sz="3200" dirty="0">
              <a:solidFill>
                <a:schemeClr val="accent1"/>
              </a:solidFill>
            </a:endParaRPr>
          </a:p>
        </p:txBody>
      </p:sp>
      <p:sp>
        <p:nvSpPr>
          <p:cNvPr id="560131" name="Rectangle 3"/>
          <p:cNvSpPr>
            <a:spLocks noGrp="1" noChangeArrowheads="1"/>
          </p:cNvSpPr>
          <p:nvPr>
            <p:ph idx="1"/>
          </p:nvPr>
        </p:nvSpPr>
        <p:spPr/>
        <p:txBody>
          <a:bodyPr/>
          <a:lstStyle/>
          <a:p>
            <a:pPr marL="393700" indent="-393700"/>
            <a:r>
              <a:rPr lang="en-US" dirty="0" smtClean="0"/>
              <a:t>Edit the pages in the search center</a:t>
            </a:r>
          </a:p>
          <a:p>
            <a:pPr marL="393700" indent="-393700"/>
            <a:r>
              <a:rPr lang="en-US" dirty="0" smtClean="0"/>
              <a:t>Add your own scopes and tabs</a:t>
            </a:r>
          </a:p>
          <a:p>
            <a:pPr marL="393700" indent="-393700"/>
            <a:r>
              <a:rPr lang="en-US" dirty="0" smtClean="0"/>
              <a:t>Scopes can be based on </a:t>
            </a:r>
          </a:p>
          <a:p>
            <a:pPr marL="793750" lvl="1" indent="-393700"/>
            <a:r>
              <a:rPr lang="en-US" dirty="0" smtClean="0"/>
              <a:t>Web Address (http://portal.sharepoint.com/sites/evolution)</a:t>
            </a:r>
          </a:p>
          <a:p>
            <a:pPr marL="793750" lvl="1" indent="-393700"/>
            <a:r>
              <a:rPr lang="en-US" dirty="0" smtClean="0"/>
              <a:t>Managed Property (author=</a:t>
            </a:r>
            <a:r>
              <a:rPr lang="en-US" dirty="0" err="1" smtClean="0"/>
              <a:t>mirjam</a:t>
            </a:r>
            <a:r>
              <a:rPr lang="en-US" dirty="0" smtClean="0"/>
              <a:t>)</a:t>
            </a:r>
          </a:p>
          <a:p>
            <a:pPr marL="793750" lvl="1" indent="-393700"/>
            <a:r>
              <a:rPr lang="en-US" dirty="0" smtClean="0"/>
              <a:t>Content Source</a:t>
            </a:r>
          </a:p>
        </p:txBody>
      </p:sp>
    </p:spTree>
    <p:extLst>
      <p:ext uri="{BB962C8B-B14F-4D97-AF65-F5344CB8AC3E}">
        <p14:creationId xmlns:p14="http://schemas.microsoft.com/office/powerpoint/2010/main" val="12162527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lstStyle/>
          <a:p>
            <a:r>
              <a:rPr lang="en-US" dirty="0" err="1" smtClean="0"/>
              <a:t>Customise</a:t>
            </a:r>
            <a:r>
              <a:rPr lang="en-US" dirty="0" smtClean="0"/>
              <a:t> Search using the UI</a:t>
            </a:r>
            <a:endParaRPr lang="en-US" sz="3200" dirty="0">
              <a:solidFill>
                <a:schemeClr val="accent1"/>
              </a:solidFill>
            </a:endParaRPr>
          </a:p>
        </p:txBody>
      </p:sp>
      <p:sp>
        <p:nvSpPr>
          <p:cNvPr id="560131" name="Rectangle 3"/>
          <p:cNvSpPr>
            <a:spLocks noGrp="1" noChangeArrowheads="1"/>
          </p:cNvSpPr>
          <p:nvPr>
            <p:ph idx="1"/>
          </p:nvPr>
        </p:nvSpPr>
        <p:spPr/>
        <p:txBody>
          <a:bodyPr/>
          <a:lstStyle/>
          <a:p>
            <a:pPr marL="393700" indent="-393700"/>
            <a:r>
              <a:rPr lang="en-US" dirty="0" err="1" smtClean="0"/>
              <a:t>Customise</a:t>
            </a:r>
            <a:r>
              <a:rPr lang="en-US" dirty="0" smtClean="0"/>
              <a:t> </a:t>
            </a:r>
            <a:r>
              <a:rPr lang="en-US" dirty="0"/>
              <a:t>results to </a:t>
            </a:r>
            <a:r>
              <a:rPr lang="en-US" dirty="0" smtClean="0"/>
              <a:t>highlight </a:t>
            </a:r>
            <a:r>
              <a:rPr lang="en-US" dirty="0"/>
              <a:t>metadata that matters</a:t>
            </a:r>
          </a:p>
          <a:p>
            <a:r>
              <a:rPr lang="en-US" dirty="0"/>
              <a:t>Change web part properties – no </a:t>
            </a:r>
            <a:r>
              <a:rPr lang="en-US" dirty="0" smtClean="0"/>
              <a:t>(C#) code</a:t>
            </a:r>
          </a:p>
          <a:p>
            <a:pPr marL="806450" lvl="1" indent="-411163"/>
            <a:r>
              <a:rPr lang="en-US" dirty="0" smtClean="0"/>
              <a:t>Modify XSLT</a:t>
            </a:r>
          </a:p>
          <a:p>
            <a:pPr marL="806450" lvl="1" indent="-411163"/>
            <a:r>
              <a:rPr lang="en-US" dirty="0" smtClean="0"/>
              <a:t>Modify </a:t>
            </a:r>
            <a:r>
              <a:rPr lang="en-US" dirty="0" err="1" smtClean="0"/>
              <a:t>config</a:t>
            </a:r>
            <a:r>
              <a:rPr lang="en-US" dirty="0" smtClean="0"/>
              <a:t> XML</a:t>
            </a:r>
            <a:endParaRPr lang="en-US" dirty="0"/>
          </a:p>
          <a:p>
            <a:pPr marL="1138238" lvl="2" indent="-330200"/>
            <a:r>
              <a:rPr lang="en-US" dirty="0"/>
              <a:t>Refinement panel – control metadata available for </a:t>
            </a:r>
            <a:r>
              <a:rPr lang="en-US" dirty="0" smtClean="0"/>
              <a:t>refinement</a:t>
            </a:r>
          </a:p>
          <a:p>
            <a:pPr marL="1138238" lvl="2" indent="-330200"/>
            <a:r>
              <a:rPr lang="en-US" dirty="0"/>
              <a:t>Advanced search – control metadata available for advanced search </a:t>
            </a:r>
            <a:r>
              <a:rPr lang="en-US" dirty="0" smtClean="0"/>
              <a:t>queries</a:t>
            </a:r>
          </a:p>
        </p:txBody>
      </p:sp>
    </p:spTree>
    <p:extLst>
      <p:ext uri="{BB962C8B-B14F-4D97-AF65-F5344CB8AC3E}">
        <p14:creationId xmlns:p14="http://schemas.microsoft.com/office/powerpoint/2010/main" val="37163221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4000" dirty="0" smtClean="0"/>
              <a:t>Get raw search results XML</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524000"/>
            <a:ext cx="6847620" cy="198095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3581400"/>
            <a:ext cx="8285715" cy="2895600"/>
          </a:xfrm>
          <a:prstGeom prst="rect">
            <a:avLst/>
          </a:prstGeom>
        </p:spPr>
      </p:pic>
    </p:spTree>
    <p:extLst>
      <p:ext uri="{BB962C8B-B14F-4D97-AF65-F5344CB8AC3E}">
        <p14:creationId xmlns:p14="http://schemas.microsoft.com/office/powerpoint/2010/main" val="35811184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Add</a:t>
            </a:r>
            <a:r>
              <a:rPr lang="nl-NL" dirty="0" smtClean="0"/>
              <a:t> XML as datasource</a:t>
            </a:r>
            <a:endParaRPr lang="nl-NL"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905000"/>
            <a:ext cx="4276191" cy="4723810"/>
          </a:xfrm>
          <a:prstGeom prst="rect">
            <a:avLst/>
          </a:prstGeom>
          <a:ln>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1371600"/>
            <a:ext cx="5400000" cy="3885715"/>
          </a:xfrm>
          <a:prstGeom prst="rect">
            <a:avLst/>
          </a:prstGeom>
          <a:ln>
            <a:solidFill>
              <a:schemeClr val="tx1"/>
            </a:solidFill>
          </a:ln>
        </p:spPr>
      </p:pic>
    </p:spTree>
    <p:extLst>
      <p:ext uri="{BB962C8B-B14F-4D97-AF65-F5344CB8AC3E}">
        <p14:creationId xmlns:p14="http://schemas.microsoft.com/office/powerpoint/2010/main" val="381004518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Adjust</a:t>
            </a:r>
            <a:r>
              <a:rPr lang="nl-NL" dirty="0" smtClean="0"/>
              <a:t> </a:t>
            </a:r>
            <a:r>
              <a:rPr lang="nl-NL" dirty="0" err="1" smtClean="0"/>
              <a:t>results</a:t>
            </a:r>
            <a:r>
              <a:rPr lang="nl-NL" dirty="0" smtClean="0"/>
              <a:t> in SPD</a:t>
            </a:r>
            <a:endParaRPr lang="nl-NL" dirty="0"/>
          </a:p>
        </p:txBody>
      </p:sp>
      <p:sp>
        <p:nvSpPr>
          <p:cNvPr id="4" name="Content Placeholder 3"/>
          <p:cNvSpPr>
            <a:spLocks noGrp="1"/>
          </p:cNvSpPr>
          <p:nvPr>
            <p:ph idx="1"/>
          </p:nvPr>
        </p:nvSpPr>
        <p:spPr/>
        <p:txBody>
          <a:bodyPr/>
          <a:lstStyle/>
          <a:p>
            <a:endParaRPr lang="nl-NL"/>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412776"/>
            <a:ext cx="8790477" cy="5066667"/>
          </a:xfrm>
          <a:prstGeom prst="rect">
            <a:avLst/>
          </a:prstGeom>
        </p:spPr>
      </p:pic>
    </p:spTree>
    <p:extLst>
      <p:ext uri="{BB962C8B-B14F-4D97-AF65-F5344CB8AC3E}">
        <p14:creationId xmlns:p14="http://schemas.microsoft.com/office/powerpoint/2010/main" val="352532425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37784"/>
            <a:ext cx="5982535" cy="2772162"/>
          </a:xfrm>
          <a:prstGeom prst="rect">
            <a:avLst/>
          </a:prstGeom>
          <a:ln>
            <a:solidFill>
              <a:schemeClr val="tx1"/>
            </a:solidFill>
          </a:ln>
        </p:spPr>
      </p:pic>
      <p:sp>
        <p:nvSpPr>
          <p:cNvPr id="2" name="Title 1"/>
          <p:cNvSpPr>
            <a:spLocks noGrp="1"/>
          </p:cNvSpPr>
          <p:nvPr>
            <p:ph type="title"/>
          </p:nvPr>
        </p:nvSpPr>
        <p:spPr/>
        <p:txBody>
          <a:bodyPr/>
          <a:lstStyle/>
          <a:p>
            <a:r>
              <a:rPr lang="nl-NL" dirty="0" smtClean="0"/>
              <a:t>Copy SPD XSLT </a:t>
            </a:r>
            <a:r>
              <a:rPr lang="nl-NL" dirty="0" err="1" smtClean="0"/>
              <a:t>to</a:t>
            </a:r>
            <a:r>
              <a:rPr lang="nl-NL" dirty="0" smtClean="0"/>
              <a:t> Web Part</a:t>
            </a:r>
            <a:endParaRPr lang="nl-NL"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295400"/>
            <a:ext cx="2980953" cy="4895238"/>
          </a:xfrm>
          <a:prstGeom prst="rect">
            <a:avLst/>
          </a:prstGeom>
          <a:ln>
            <a:solidFill>
              <a:schemeClr val="tx1"/>
            </a:solidFill>
          </a:ln>
        </p:spPr>
      </p:pic>
      <p:sp>
        <p:nvSpPr>
          <p:cNvPr id="5" name="TextBox 4"/>
          <p:cNvSpPr txBox="1"/>
          <p:nvPr/>
        </p:nvSpPr>
        <p:spPr>
          <a:xfrm>
            <a:off x="1143000" y="4953000"/>
            <a:ext cx="2362200" cy="923330"/>
          </a:xfrm>
          <a:prstGeom prst="rect">
            <a:avLst/>
          </a:prstGeom>
          <a:noFill/>
        </p:spPr>
        <p:txBody>
          <a:bodyPr wrap="square" rtlCol="0">
            <a:spAutoFit/>
          </a:bodyPr>
          <a:lstStyle/>
          <a:p>
            <a:r>
              <a:rPr lang="nl-NL" sz="1800" dirty="0" smtClean="0">
                <a:latin typeface="+mn-lt"/>
              </a:rPr>
              <a:t>&lt;</a:t>
            </a:r>
            <a:r>
              <a:rPr lang="nl-NL" sz="1800" dirty="0" err="1" smtClean="0">
                <a:latin typeface="+mn-lt"/>
              </a:rPr>
              <a:t>xsl:stylesheet</a:t>
            </a:r>
            <a:r>
              <a:rPr lang="nl-NL" sz="1800" dirty="0" smtClean="0">
                <a:latin typeface="+mn-lt"/>
              </a:rPr>
              <a:t>&gt;</a:t>
            </a:r>
          </a:p>
          <a:p>
            <a:r>
              <a:rPr lang="nl-NL" sz="1800" dirty="0" smtClean="0">
                <a:latin typeface="+mn-lt"/>
              </a:rPr>
              <a:t>….</a:t>
            </a:r>
          </a:p>
          <a:p>
            <a:r>
              <a:rPr lang="nl-NL" sz="1800" dirty="0" smtClean="0">
                <a:latin typeface="+mn-lt"/>
              </a:rPr>
              <a:t>&lt;/</a:t>
            </a:r>
            <a:r>
              <a:rPr lang="nl-NL" sz="1800" dirty="0" err="1" smtClean="0">
                <a:latin typeface="+mn-lt"/>
              </a:rPr>
              <a:t>xsl:stylesheet</a:t>
            </a:r>
            <a:r>
              <a:rPr lang="nl-NL" sz="1800" dirty="0">
                <a:latin typeface="+mn-lt"/>
              </a:rPr>
              <a:t>&gt;</a:t>
            </a:r>
          </a:p>
        </p:txBody>
      </p:sp>
      <p:cxnSp>
        <p:nvCxnSpPr>
          <p:cNvPr id="9" name="Straight Arrow Connector 8"/>
          <p:cNvCxnSpPr/>
          <p:nvPr/>
        </p:nvCxnSpPr>
        <p:spPr bwMode="auto">
          <a:xfrm flipH="1" flipV="1">
            <a:off x="4343400" y="4191000"/>
            <a:ext cx="1600200" cy="1147465"/>
          </a:xfrm>
          <a:prstGeom prst="straightConnector1">
            <a:avLst/>
          </a:prstGeom>
          <a:solidFill>
            <a:srgbClr xmlns:mc="http://schemas.openxmlformats.org/markup-compatibility/2006" xmlns:a14="http://schemas.microsoft.com/office/drawing/2010/main" val="0080FF" mc:Ignorable=""/>
          </a:solidFill>
          <a:ln w="50800" cap="flat" cmpd="sng" algn="ctr">
            <a:solidFill>
              <a:srgbClr xmlns:mc="http://schemas.openxmlformats.org/markup-compatibility/2006" xmlns:a14="http://schemas.microsoft.com/office/drawing/2010/main" val="FF0000" mc:Ignorable=""/>
            </a:solidFill>
            <a:prstDash val="solid"/>
            <a:round/>
            <a:headEnd type="none" w="med" len="med"/>
            <a:tailEnd type="arrow"/>
          </a:ln>
          <a:effectLst/>
        </p:spPr>
      </p:cxnSp>
    </p:spTree>
    <p:extLst>
      <p:ext uri="{BB962C8B-B14F-4D97-AF65-F5344CB8AC3E}">
        <p14:creationId xmlns:p14="http://schemas.microsoft.com/office/powerpoint/2010/main" val="16440397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762000"/>
            <a:ext cx="8991600" cy="5340805"/>
          </a:xfrm>
          <a:prstGeom prst="rect">
            <a:avLst/>
          </a:prstGeom>
        </p:spPr>
      </p:pic>
    </p:spTree>
    <p:extLst>
      <p:ext uri="{BB962C8B-B14F-4D97-AF65-F5344CB8AC3E}">
        <p14:creationId xmlns:p14="http://schemas.microsoft.com/office/powerpoint/2010/main" val="126067994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4700" y="2133600"/>
            <a:ext cx="7474610" cy="1015663"/>
          </a:xfrm>
          <a:prstGeom prst="rect">
            <a:avLst/>
          </a:prstGeom>
          <a:noFill/>
        </p:spPr>
        <p:txBody>
          <a:bodyPr wrap="none">
            <a:spAutoFit/>
          </a:bodyPr>
          <a:lstStyle/>
          <a:p>
            <a:pPr algn="ctr">
              <a:defRPr/>
            </a:pPr>
            <a:r>
              <a:rPr lang="en-US" sz="6000" b="1"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rPr>
              <a:t>Extend OOB Web Parts</a:t>
            </a:r>
          </a:p>
        </p:txBody>
      </p:sp>
    </p:spTree>
    <p:extLst>
      <p:ext uri="{BB962C8B-B14F-4D97-AF65-F5344CB8AC3E}">
        <p14:creationId xmlns:p14="http://schemas.microsoft.com/office/powerpoint/2010/main" val="86315384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534400" cy="762000"/>
          </a:xfrm>
        </p:spPr>
        <p:txBody>
          <a:bodyPr>
            <a:normAutofit fontScale="90000"/>
          </a:bodyPr>
          <a:lstStyle/>
          <a:p>
            <a:r>
              <a:rPr lang="nl-NL" sz="4400" dirty="0" err="1" smtClean="0"/>
              <a:t>All</a:t>
            </a:r>
            <a:r>
              <a:rPr lang="nl-NL" sz="4400" dirty="0" smtClean="0"/>
              <a:t> web parts are public</a:t>
            </a:r>
            <a:r>
              <a:rPr lang="nl-NL" sz="3200" dirty="0" smtClean="0"/>
              <a:t/>
            </a:r>
            <a:br>
              <a:rPr lang="nl-NL" sz="3200" dirty="0" smtClean="0"/>
            </a:br>
            <a:r>
              <a:rPr lang="nl-NL" dirty="0" smtClean="0">
                <a:solidFill>
                  <a:schemeClr val="accent4">
                    <a:lumMod val="40000"/>
                    <a:lumOff val="60000"/>
                  </a:schemeClr>
                </a:solidFill>
              </a:rPr>
              <a:t>But </a:t>
            </a:r>
            <a:r>
              <a:rPr lang="nl-NL" dirty="0" err="1" smtClean="0">
                <a:solidFill>
                  <a:schemeClr val="accent4">
                    <a:lumMod val="40000"/>
                    <a:lumOff val="60000"/>
                  </a:schemeClr>
                </a:solidFill>
              </a:rPr>
              <a:t>some</a:t>
            </a:r>
            <a:r>
              <a:rPr lang="nl-NL" dirty="0" smtClean="0">
                <a:solidFill>
                  <a:schemeClr val="accent4">
                    <a:lumMod val="40000"/>
                    <a:lumOff val="60000"/>
                  </a:schemeClr>
                </a:solidFill>
              </a:rPr>
              <a:t> web parts are more public </a:t>
            </a:r>
            <a:r>
              <a:rPr lang="nl-NL" dirty="0" err="1" smtClean="0">
                <a:solidFill>
                  <a:schemeClr val="accent4">
                    <a:lumMod val="40000"/>
                    <a:lumOff val="60000"/>
                  </a:schemeClr>
                </a:solidFill>
              </a:rPr>
              <a:t>than</a:t>
            </a:r>
            <a:r>
              <a:rPr lang="nl-NL" dirty="0" smtClean="0">
                <a:solidFill>
                  <a:schemeClr val="accent4">
                    <a:lumMod val="40000"/>
                    <a:lumOff val="60000"/>
                  </a:schemeClr>
                </a:solidFill>
              </a:rPr>
              <a:t> </a:t>
            </a:r>
            <a:r>
              <a:rPr lang="nl-NL" dirty="0" err="1" smtClean="0">
                <a:solidFill>
                  <a:schemeClr val="accent4">
                    <a:lumMod val="40000"/>
                    <a:lumOff val="60000"/>
                  </a:schemeClr>
                </a:solidFill>
              </a:rPr>
              <a:t>others</a:t>
            </a:r>
            <a:endParaRPr lang="nl-NL" dirty="0">
              <a:solidFill>
                <a:schemeClr val="accent4">
                  <a:lumMod val="40000"/>
                  <a:lumOff val="6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9728992"/>
              </p:ext>
            </p:extLst>
          </p:nvPr>
        </p:nvGraphicFramePr>
        <p:xfrm>
          <a:off x="838200" y="1676400"/>
          <a:ext cx="7543800" cy="4223537"/>
        </p:xfrm>
        <a:graphic>
          <a:graphicData uri="http://schemas.openxmlformats.org/drawingml/2006/table">
            <a:tbl>
              <a:tblPr firstRow="1" bandRow="1">
                <a:tableStyleId>{B301B821-A1FF-4177-AEE7-76D212191A09}</a:tableStyleId>
              </a:tblPr>
              <a:tblGrid>
                <a:gridCol w="3581400"/>
                <a:gridCol w="1905000"/>
                <a:gridCol w="2057400"/>
              </a:tblGrid>
              <a:tr h="328167">
                <a:tc>
                  <a:txBody>
                    <a:bodyPr/>
                    <a:lstStyle/>
                    <a:p>
                      <a:r>
                        <a:rPr lang="nl-NL" sz="1800" b="1" dirty="0">
                          <a:solidFill>
                            <a:schemeClr val="bg1"/>
                          </a:solidFill>
                        </a:rPr>
                        <a:t>Web Part</a:t>
                      </a:r>
                    </a:p>
                  </a:txBody>
                  <a:tcPr marL="10655" marR="10655" marT="10655" marB="10655"/>
                </a:tc>
                <a:tc>
                  <a:txBody>
                    <a:bodyPr/>
                    <a:lstStyle/>
                    <a:p>
                      <a:pPr rtl="0"/>
                      <a:r>
                        <a:rPr lang="nl-NL" sz="1800" b="1">
                          <a:solidFill>
                            <a:schemeClr val="bg1"/>
                          </a:solidFill>
                          <a:effectLst/>
                        </a:rPr>
                        <a:t>MOSS 2007</a:t>
                      </a:r>
                    </a:p>
                  </a:txBody>
                  <a:tcPr marL="10655" marR="10655" marT="10655" marB="10655"/>
                </a:tc>
                <a:tc>
                  <a:txBody>
                    <a:bodyPr/>
                    <a:lstStyle/>
                    <a:p>
                      <a:r>
                        <a:rPr lang="nl-NL" sz="1800" b="1" dirty="0" smtClean="0">
                          <a:solidFill>
                            <a:schemeClr val="bg1"/>
                          </a:solidFill>
                        </a:rPr>
                        <a:t>SP2010 </a:t>
                      </a:r>
                      <a:r>
                        <a:rPr lang="nl-NL" sz="1800" b="1" dirty="0" err="1" smtClean="0">
                          <a:solidFill>
                            <a:schemeClr val="bg1"/>
                          </a:solidFill>
                        </a:rPr>
                        <a:t>Beta</a:t>
                      </a:r>
                      <a:r>
                        <a:rPr lang="nl-NL" sz="1800" b="1" dirty="0" smtClean="0">
                          <a:solidFill>
                            <a:schemeClr val="bg1"/>
                          </a:solidFill>
                        </a:rPr>
                        <a:t> 2</a:t>
                      </a:r>
                      <a:endParaRPr lang="nl-NL" sz="1800" b="1" dirty="0">
                        <a:solidFill>
                          <a:schemeClr val="bg1"/>
                        </a:solidFill>
                      </a:endParaRPr>
                    </a:p>
                  </a:txBody>
                  <a:tcPr marL="10655" marR="10655" marT="10655" marB="10655"/>
                </a:tc>
              </a:tr>
              <a:tr h="328167">
                <a:tc>
                  <a:txBody>
                    <a:bodyPr/>
                    <a:lstStyle/>
                    <a:p>
                      <a:r>
                        <a:rPr lang="nl-NL" sz="1600" b="1" dirty="0" err="1"/>
                        <a:t>AdvancedSearchBox</a:t>
                      </a:r>
                      <a:endParaRPr lang="nl-NL" sz="1600" b="1" dirty="0"/>
                    </a:p>
                  </a:txBody>
                  <a:tcPr marL="10655" marR="10655" marT="10655" marB="10655"/>
                </a:tc>
                <a:tc>
                  <a:txBody>
                    <a:bodyPr/>
                    <a:lstStyle/>
                    <a:p>
                      <a:r>
                        <a:rPr lang="nl-NL" sz="1600" b="1"/>
                        <a:t>Sealed</a:t>
                      </a:r>
                    </a:p>
                  </a:txBody>
                  <a:tcPr marL="10655" marR="10655" marT="10655" marB="10655"/>
                </a:tc>
                <a:tc>
                  <a:txBody>
                    <a:bodyPr/>
                    <a:lstStyle/>
                    <a:p>
                      <a:r>
                        <a:rPr lang="nl-NL" sz="1600" b="1" dirty="0" err="1"/>
                        <a:t>Sealed</a:t>
                      </a:r>
                      <a:endParaRPr lang="nl-NL" sz="1600" b="1" dirty="0"/>
                    </a:p>
                  </a:txBody>
                  <a:tcPr marL="10655" marR="10655" marT="10655" marB="10655"/>
                </a:tc>
              </a:tr>
              <a:tr h="328167">
                <a:tc>
                  <a:txBody>
                    <a:bodyPr/>
                    <a:lstStyle/>
                    <a:p>
                      <a:r>
                        <a:rPr lang="nl-NL" sz="1600" b="1" dirty="0" err="1"/>
                        <a:t>CoreResultsWebPart</a:t>
                      </a:r>
                      <a:endParaRPr lang="nl-NL" sz="1600" b="1" dirty="0"/>
                    </a:p>
                  </a:txBody>
                  <a:tcPr marL="10655" marR="10655" marT="10655" marB="10655"/>
                </a:tc>
                <a:tc>
                  <a:txBody>
                    <a:bodyPr/>
                    <a:lstStyle/>
                    <a:p>
                      <a:r>
                        <a:rPr lang="nl-NL" sz="1600" b="1"/>
                        <a:t>Unsealed</a:t>
                      </a:r>
                    </a:p>
                  </a:txBody>
                  <a:tcPr marL="10655" marR="10655" marT="10655" marB="10655"/>
                </a:tc>
                <a:tc>
                  <a:txBody>
                    <a:bodyPr/>
                    <a:lstStyle/>
                    <a:p>
                      <a:r>
                        <a:rPr lang="nl-NL" sz="1600" b="1" dirty="0" err="1"/>
                        <a:t>Unsealed</a:t>
                      </a:r>
                      <a:endParaRPr lang="nl-NL" sz="1600" b="1" dirty="0"/>
                    </a:p>
                  </a:txBody>
                  <a:tcPr marL="10655" marR="10655" marT="10655" marB="10655"/>
                </a:tc>
              </a:tr>
              <a:tr h="328167">
                <a:tc>
                  <a:txBody>
                    <a:bodyPr/>
                    <a:lstStyle/>
                    <a:p>
                      <a:r>
                        <a:rPr lang="nl-NL" sz="1600" b="1"/>
                        <a:t>FederatedResultsWebPart</a:t>
                      </a:r>
                    </a:p>
                  </a:txBody>
                  <a:tcPr marL="10655" marR="10655" marT="10655" marB="10655"/>
                </a:tc>
                <a:tc>
                  <a:txBody>
                    <a:bodyPr/>
                    <a:lstStyle/>
                    <a:p>
                      <a:r>
                        <a:rPr lang="nl-NL" sz="1600" b="1"/>
                        <a:t>Unsealed</a:t>
                      </a:r>
                    </a:p>
                  </a:txBody>
                  <a:tcPr marL="10655" marR="10655" marT="10655" marB="10655"/>
                </a:tc>
                <a:tc>
                  <a:txBody>
                    <a:bodyPr/>
                    <a:lstStyle/>
                    <a:p>
                      <a:r>
                        <a:rPr lang="nl-NL" sz="1600" b="1"/>
                        <a:t>Unsealed</a:t>
                      </a:r>
                    </a:p>
                  </a:txBody>
                  <a:tcPr marL="10655" marR="10655" marT="10655" marB="10655"/>
                </a:tc>
              </a:tr>
              <a:tr h="328167">
                <a:tc>
                  <a:txBody>
                    <a:bodyPr/>
                    <a:lstStyle/>
                    <a:p>
                      <a:r>
                        <a:rPr lang="nl-NL" sz="1600" b="1"/>
                        <a:t>HighConfidenceWebPart</a:t>
                      </a:r>
                    </a:p>
                  </a:txBody>
                  <a:tcPr marL="10655" marR="10655" marT="10655" marB="10655"/>
                </a:tc>
                <a:tc>
                  <a:txBody>
                    <a:bodyPr/>
                    <a:lstStyle/>
                    <a:p>
                      <a:r>
                        <a:rPr lang="nl-NL" sz="1600" b="1"/>
                        <a:t>Sealed</a:t>
                      </a:r>
                    </a:p>
                  </a:txBody>
                  <a:tcPr marL="10655" marR="10655" marT="10655" marB="10655"/>
                </a:tc>
                <a:tc>
                  <a:txBody>
                    <a:bodyPr/>
                    <a:lstStyle/>
                    <a:p>
                      <a:r>
                        <a:rPr lang="nl-NL" sz="1600" b="1"/>
                        <a:t>Sealed</a:t>
                      </a:r>
                    </a:p>
                  </a:txBody>
                  <a:tcPr marL="10655" marR="10655" marT="10655" marB="10655"/>
                </a:tc>
              </a:tr>
              <a:tr h="328167">
                <a:tc>
                  <a:txBody>
                    <a:bodyPr/>
                    <a:lstStyle/>
                    <a:p>
                      <a:r>
                        <a:rPr lang="nl-NL" sz="1600" b="1"/>
                        <a:t>PeopleCoreResultsWebPart</a:t>
                      </a:r>
                    </a:p>
                  </a:txBody>
                  <a:tcPr marL="10655" marR="10655" marT="10655" marB="10655"/>
                </a:tc>
                <a:tc>
                  <a:txBody>
                    <a:bodyPr/>
                    <a:lstStyle/>
                    <a:p>
                      <a:r>
                        <a:rPr lang="nl-NL" sz="1600" b="1"/>
                        <a:t>Sealed</a:t>
                      </a:r>
                    </a:p>
                  </a:txBody>
                  <a:tcPr marL="10655" marR="10655" marT="10655" marB="10655"/>
                </a:tc>
                <a:tc>
                  <a:txBody>
                    <a:bodyPr/>
                    <a:lstStyle/>
                    <a:p>
                      <a:r>
                        <a:rPr lang="nl-NL" sz="1600" b="1"/>
                        <a:t>Sealed</a:t>
                      </a:r>
                    </a:p>
                  </a:txBody>
                  <a:tcPr marL="10655" marR="10655" marT="10655" marB="10655"/>
                </a:tc>
              </a:tr>
              <a:tr h="328167">
                <a:tc>
                  <a:txBody>
                    <a:bodyPr/>
                    <a:lstStyle/>
                    <a:p>
                      <a:r>
                        <a:rPr lang="nl-NL" sz="1600" b="1"/>
                        <a:t>PeopleRefinementWebPart</a:t>
                      </a:r>
                    </a:p>
                  </a:txBody>
                  <a:tcPr marL="10655" marR="10655" marT="10655" marB="10655"/>
                </a:tc>
                <a:tc>
                  <a:txBody>
                    <a:bodyPr/>
                    <a:lstStyle/>
                    <a:p>
                      <a:r>
                        <a:rPr lang="nl-NL" sz="1600" b="1"/>
                        <a:t> </a:t>
                      </a:r>
                    </a:p>
                  </a:txBody>
                  <a:tcPr marL="10655" marR="10655" marT="10655" marB="10655"/>
                </a:tc>
                <a:tc>
                  <a:txBody>
                    <a:bodyPr/>
                    <a:lstStyle/>
                    <a:p>
                      <a:r>
                        <a:rPr lang="nl-NL" sz="1600" b="1" dirty="0" err="1"/>
                        <a:t>Unsealed</a:t>
                      </a:r>
                      <a:endParaRPr lang="nl-NL" sz="1600" b="1" dirty="0"/>
                    </a:p>
                  </a:txBody>
                  <a:tcPr marL="10655" marR="10655" marT="10655" marB="10655"/>
                </a:tc>
              </a:tr>
              <a:tr h="328167">
                <a:tc>
                  <a:txBody>
                    <a:bodyPr/>
                    <a:lstStyle/>
                    <a:p>
                      <a:r>
                        <a:rPr lang="nl-NL" sz="1600" b="1"/>
                        <a:t>QuerySuggestionsWebPart</a:t>
                      </a:r>
                    </a:p>
                  </a:txBody>
                  <a:tcPr marL="10655" marR="10655" marT="10655" marB="10655"/>
                </a:tc>
                <a:tc>
                  <a:txBody>
                    <a:bodyPr/>
                    <a:lstStyle/>
                    <a:p>
                      <a:r>
                        <a:rPr lang="nl-NL" sz="1600" b="1"/>
                        <a:t> </a:t>
                      </a:r>
                    </a:p>
                  </a:txBody>
                  <a:tcPr marL="10655" marR="10655" marT="10655" marB="10655"/>
                </a:tc>
                <a:tc>
                  <a:txBody>
                    <a:bodyPr/>
                    <a:lstStyle/>
                    <a:p>
                      <a:r>
                        <a:rPr lang="nl-NL" sz="1600" b="1" dirty="0" err="1"/>
                        <a:t>Unsealed</a:t>
                      </a:r>
                      <a:endParaRPr lang="nl-NL" sz="1600" b="1" dirty="0"/>
                    </a:p>
                  </a:txBody>
                  <a:tcPr marL="10655" marR="10655" marT="10655" marB="10655"/>
                </a:tc>
              </a:tr>
              <a:tr h="328167">
                <a:tc>
                  <a:txBody>
                    <a:bodyPr/>
                    <a:lstStyle/>
                    <a:p>
                      <a:r>
                        <a:rPr lang="nl-NL" sz="1600" b="1"/>
                        <a:t>RefinementWebPart</a:t>
                      </a:r>
                    </a:p>
                  </a:txBody>
                  <a:tcPr marL="10655" marR="10655" marT="10655" marB="10655"/>
                </a:tc>
                <a:tc>
                  <a:txBody>
                    <a:bodyPr/>
                    <a:lstStyle/>
                    <a:p>
                      <a:r>
                        <a:rPr lang="nl-NL" sz="1600" b="1"/>
                        <a:t> </a:t>
                      </a:r>
                    </a:p>
                  </a:txBody>
                  <a:tcPr marL="10655" marR="10655" marT="10655" marB="10655"/>
                </a:tc>
                <a:tc>
                  <a:txBody>
                    <a:bodyPr/>
                    <a:lstStyle/>
                    <a:p>
                      <a:r>
                        <a:rPr lang="nl-NL" sz="1600" b="1"/>
                        <a:t>Unsealed</a:t>
                      </a:r>
                    </a:p>
                  </a:txBody>
                  <a:tcPr marL="10655" marR="10655" marT="10655" marB="10655"/>
                </a:tc>
              </a:tr>
              <a:tr h="328167">
                <a:tc>
                  <a:txBody>
                    <a:bodyPr/>
                    <a:lstStyle/>
                    <a:p>
                      <a:r>
                        <a:rPr lang="nl-NL" sz="1600" b="1"/>
                        <a:t>SearchPagingWebPart</a:t>
                      </a:r>
                    </a:p>
                  </a:txBody>
                  <a:tcPr marL="10655" marR="10655" marT="10655" marB="10655"/>
                </a:tc>
                <a:tc>
                  <a:txBody>
                    <a:bodyPr/>
                    <a:lstStyle/>
                    <a:p>
                      <a:r>
                        <a:rPr lang="nl-NL" sz="1600" b="1"/>
                        <a:t>Sealed</a:t>
                      </a:r>
                    </a:p>
                  </a:txBody>
                  <a:tcPr marL="10655" marR="10655" marT="10655" marB="10655"/>
                </a:tc>
                <a:tc>
                  <a:txBody>
                    <a:bodyPr/>
                    <a:lstStyle/>
                    <a:p>
                      <a:r>
                        <a:rPr lang="nl-NL" sz="1600" b="1"/>
                        <a:t>Sealed</a:t>
                      </a:r>
                    </a:p>
                  </a:txBody>
                  <a:tcPr marL="10655" marR="10655" marT="10655" marB="10655"/>
                </a:tc>
              </a:tr>
              <a:tr h="328167">
                <a:tc>
                  <a:txBody>
                    <a:bodyPr/>
                    <a:lstStyle/>
                    <a:p>
                      <a:r>
                        <a:rPr lang="nl-NL" sz="1600" b="1"/>
                        <a:t>SearchStatsWebPart</a:t>
                      </a:r>
                    </a:p>
                  </a:txBody>
                  <a:tcPr marL="10655" marR="10655" marT="10655" marB="10655"/>
                </a:tc>
                <a:tc>
                  <a:txBody>
                    <a:bodyPr/>
                    <a:lstStyle/>
                    <a:p>
                      <a:r>
                        <a:rPr lang="nl-NL" sz="1600" b="1"/>
                        <a:t>Sealed</a:t>
                      </a:r>
                    </a:p>
                  </a:txBody>
                  <a:tcPr marL="10655" marR="10655" marT="10655" marB="10655"/>
                </a:tc>
                <a:tc>
                  <a:txBody>
                    <a:bodyPr/>
                    <a:lstStyle/>
                    <a:p>
                      <a:r>
                        <a:rPr lang="nl-NL" sz="1600" b="1"/>
                        <a:t>Sealed</a:t>
                      </a:r>
                    </a:p>
                  </a:txBody>
                  <a:tcPr marL="10655" marR="10655" marT="10655" marB="10655"/>
                </a:tc>
              </a:tr>
              <a:tr h="328167">
                <a:tc>
                  <a:txBody>
                    <a:bodyPr/>
                    <a:lstStyle/>
                    <a:p>
                      <a:r>
                        <a:rPr lang="nl-NL" sz="1600" b="1"/>
                        <a:t>SearchSummaryWebPart</a:t>
                      </a:r>
                    </a:p>
                  </a:txBody>
                  <a:tcPr marL="10655" marR="10655" marT="10655" marB="10655"/>
                </a:tc>
                <a:tc>
                  <a:txBody>
                    <a:bodyPr/>
                    <a:lstStyle/>
                    <a:p>
                      <a:r>
                        <a:rPr lang="nl-NL" sz="1600" b="1"/>
                        <a:t>Sealed</a:t>
                      </a:r>
                    </a:p>
                  </a:txBody>
                  <a:tcPr marL="10655" marR="10655" marT="10655" marB="10655"/>
                </a:tc>
                <a:tc>
                  <a:txBody>
                    <a:bodyPr/>
                    <a:lstStyle/>
                    <a:p>
                      <a:r>
                        <a:rPr lang="nl-NL" sz="1600" b="1"/>
                        <a:t>Sealed</a:t>
                      </a:r>
                    </a:p>
                  </a:txBody>
                  <a:tcPr marL="10655" marR="10655" marT="10655" marB="10655"/>
                </a:tc>
              </a:tr>
              <a:tr h="285533">
                <a:tc>
                  <a:txBody>
                    <a:bodyPr/>
                    <a:lstStyle/>
                    <a:p>
                      <a:r>
                        <a:rPr lang="nl-NL" sz="1600" b="1" dirty="0" err="1"/>
                        <a:t>TopFederatedResultsWebPart</a:t>
                      </a:r>
                      <a:endParaRPr lang="nl-NL" sz="1600" b="1" dirty="0"/>
                    </a:p>
                  </a:txBody>
                  <a:tcPr marL="10655" marR="10655" marT="10655" marB="10655"/>
                </a:tc>
                <a:tc>
                  <a:txBody>
                    <a:bodyPr/>
                    <a:lstStyle/>
                    <a:p>
                      <a:r>
                        <a:rPr lang="nl-NL" sz="1600" b="1" dirty="0" err="1"/>
                        <a:t>Unsealed</a:t>
                      </a:r>
                      <a:endParaRPr lang="nl-NL" sz="1600" b="1" dirty="0"/>
                    </a:p>
                  </a:txBody>
                  <a:tcPr marL="10655" marR="10655" marT="10655" marB="10655"/>
                </a:tc>
                <a:tc>
                  <a:txBody>
                    <a:bodyPr/>
                    <a:lstStyle/>
                    <a:p>
                      <a:r>
                        <a:rPr lang="nl-NL" sz="1600" b="1" dirty="0" err="1"/>
                        <a:t>Unsealed</a:t>
                      </a:r>
                      <a:endParaRPr lang="nl-NL" sz="1600" b="1" dirty="0"/>
                    </a:p>
                  </a:txBody>
                  <a:tcPr marL="10655" marR="10655" marT="10655" marB="10655"/>
                </a:tc>
              </a:tr>
            </a:tbl>
          </a:graphicData>
        </a:graphic>
      </p:graphicFrame>
    </p:spTree>
    <p:extLst>
      <p:ext uri="{BB962C8B-B14F-4D97-AF65-F5344CB8AC3E}">
        <p14:creationId xmlns:p14="http://schemas.microsoft.com/office/powerpoint/2010/main" val="3756331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dirty="0" smtClean="0"/>
              <a:t>About Mirjam van Olst</a:t>
            </a:r>
          </a:p>
        </p:txBody>
      </p:sp>
      <p:sp>
        <p:nvSpPr>
          <p:cNvPr id="3" name="Content Placeholder 2"/>
          <p:cNvSpPr>
            <a:spLocks noGrp="1"/>
          </p:cNvSpPr>
          <p:nvPr>
            <p:ph idx="1"/>
          </p:nvPr>
        </p:nvSpPr>
        <p:spPr>
          <a:xfrm>
            <a:off x="381000" y="1447800"/>
            <a:ext cx="8382000" cy="5724525"/>
          </a:xfrm>
        </p:spPr>
        <p:txBody>
          <a:bodyPr/>
          <a:lstStyle/>
          <a:p>
            <a:pPr>
              <a:defRPr/>
            </a:pPr>
            <a:r>
              <a:rPr lang="en-US" dirty="0" smtClean="0"/>
              <a:t>Microsoft Certified Master SharePoint 2007</a:t>
            </a:r>
          </a:p>
          <a:p>
            <a:pPr>
              <a:defRPr/>
            </a:pPr>
            <a:r>
              <a:rPr lang="en-US" dirty="0" smtClean="0"/>
              <a:t>MVP SharePoint Server</a:t>
            </a:r>
          </a:p>
          <a:p>
            <a:pPr>
              <a:defRPr/>
            </a:pPr>
            <a:r>
              <a:rPr lang="en-US" dirty="0" smtClean="0"/>
              <a:t>SharePoint Architect at Macaw</a:t>
            </a:r>
          </a:p>
          <a:p>
            <a:pPr>
              <a:defRPr/>
            </a:pPr>
            <a:r>
              <a:rPr lang="en-US" dirty="0" smtClean="0"/>
              <a:t>Co-organizing DIWUG and SDN</a:t>
            </a:r>
          </a:p>
          <a:p>
            <a:pPr marL="0" indent="0">
              <a:buFont typeface="Wingdings 3" pitchFamily="18" charset="2"/>
              <a:buNone/>
              <a:defRPr/>
            </a:pPr>
            <a:endParaRPr lang="en-US" dirty="0" smtClean="0"/>
          </a:p>
          <a:p>
            <a:pPr>
              <a:defRPr/>
            </a:pPr>
            <a:r>
              <a:rPr lang="en-US" dirty="0" smtClean="0"/>
              <a:t>Blog: </a:t>
            </a:r>
            <a:r>
              <a:rPr lang="en-US" dirty="0" smtClean="0">
                <a:solidFill>
                  <a:srgbClr xmlns:mc="http://schemas.openxmlformats.org/markup-compatibility/2006" xmlns:a14="http://schemas.microsoft.com/office/drawing/2010/main" val="7030A0" mc:Ignorable=""/>
                </a:solidFill>
                <a:hlinkClick r:id="rId2"/>
              </a:rPr>
              <a:t>http://sharepointchick.com</a:t>
            </a:r>
            <a:r>
              <a:rPr lang="en-US" dirty="0">
                <a:solidFill>
                  <a:schemeClr val="accent2">
                    <a:lumMod val="60000"/>
                    <a:lumOff val="40000"/>
                  </a:schemeClr>
                </a:solidFill>
              </a:rPr>
              <a:t> </a:t>
            </a:r>
            <a:endParaRPr lang="en-US" dirty="0" smtClean="0"/>
          </a:p>
          <a:p>
            <a:pPr>
              <a:defRPr/>
            </a:pPr>
            <a:r>
              <a:rPr lang="en-US" dirty="0" smtClean="0"/>
              <a:t>Email: </a:t>
            </a:r>
            <a:r>
              <a:rPr lang="en-US" dirty="0" smtClean="0">
                <a:hlinkClick r:id="rId3"/>
              </a:rPr>
              <a:t>mirjam@macaw.nl</a:t>
            </a:r>
            <a:r>
              <a:rPr lang="en-US" dirty="0" smtClean="0"/>
              <a:t> </a:t>
            </a:r>
          </a:p>
          <a:p>
            <a:pPr>
              <a:defRPr/>
            </a:pPr>
            <a:r>
              <a:rPr lang="en-US" dirty="0" smtClean="0"/>
              <a:t>Twitter: </a:t>
            </a:r>
            <a:r>
              <a:rPr lang="en-US" dirty="0">
                <a:solidFill>
                  <a:schemeClr val="accent1">
                    <a:lumMod val="50000"/>
                  </a:schemeClr>
                </a:solidFill>
              </a:rPr>
              <a:t>@</a:t>
            </a:r>
            <a:r>
              <a:rPr lang="en-US" dirty="0" err="1">
                <a:solidFill>
                  <a:schemeClr val="accent1">
                    <a:lumMod val="50000"/>
                  </a:schemeClr>
                </a:solidFill>
              </a:rPr>
              <a:t>mirjamvanolst</a:t>
            </a:r>
            <a:endParaRPr lang="en-US" dirty="0">
              <a:solidFill>
                <a:schemeClr val="accent1">
                  <a:lumMod val="50000"/>
                </a:schemeClr>
              </a:solidFill>
            </a:endParaRPr>
          </a:p>
        </p:txBody>
      </p:sp>
    </p:spTree>
    <p:extLst>
      <p:ext uri="{BB962C8B-B14F-4D97-AF65-F5344CB8AC3E}">
        <p14:creationId xmlns:p14="http://schemas.microsoft.com/office/powerpoint/2010/main" val="204377923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ea typeface="Segoe UI" pitchFamily="34" charset="0"/>
                <a:cs typeface="Segoe UI" pitchFamily="34" charset="0"/>
              </a:rPr>
              <a:t>SharedQueryManager</a:t>
            </a:r>
            <a:r>
              <a:rPr lang="en-US" dirty="0" smtClean="0">
                <a:ea typeface="Segoe UI" pitchFamily="34" charset="0"/>
                <a:cs typeface="Segoe UI" pitchFamily="34" charset="0"/>
              </a:rPr>
              <a:t> class</a:t>
            </a:r>
            <a:endParaRPr lang="en-US" dirty="0">
              <a:ea typeface="Segoe UI" pitchFamily="34" charset="0"/>
              <a:cs typeface="Segoe UI" pitchFamily="34" charset="0"/>
            </a:endParaRPr>
          </a:p>
        </p:txBody>
      </p:sp>
      <p:sp>
        <p:nvSpPr>
          <p:cNvPr id="20483" name="Text Placeholder 2"/>
          <p:cNvSpPr>
            <a:spLocks noGrp="1"/>
          </p:cNvSpPr>
          <p:nvPr>
            <p:ph idx="1"/>
          </p:nvPr>
        </p:nvSpPr>
        <p:spPr>
          <a:xfrm>
            <a:off x="457200" y="1524000"/>
            <a:ext cx="8077200" cy="4419600"/>
          </a:xfrm>
        </p:spPr>
        <p:txBody>
          <a:bodyPr/>
          <a:lstStyle/>
          <a:p>
            <a:r>
              <a:rPr lang="en-US" sz="2800" dirty="0" smtClean="0">
                <a:ea typeface="Segoe UI" pitchFamily="34" charset="0"/>
                <a:cs typeface="Segoe UI" pitchFamily="34" charset="0"/>
              </a:rPr>
              <a:t>All search web parts use </a:t>
            </a:r>
            <a:r>
              <a:rPr lang="en-US" sz="2800" dirty="0" err="1" smtClean="0">
                <a:ea typeface="Segoe UI" pitchFamily="34" charset="0"/>
                <a:cs typeface="Segoe UI" pitchFamily="34" charset="0"/>
              </a:rPr>
              <a:t>SharedQueryManager</a:t>
            </a:r>
            <a:r>
              <a:rPr lang="en-US" sz="2800" dirty="0" smtClean="0">
                <a:ea typeface="Segoe UI" pitchFamily="34" charset="0"/>
                <a:cs typeface="Segoe UI" pitchFamily="34" charset="0"/>
              </a:rPr>
              <a:t> class</a:t>
            </a:r>
          </a:p>
          <a:p>
            <a:r>
              <a:rPr lang="en-US" sz="2800" dirty="0" smtClean="0">
                <a:ea typeface="Segoe UI" pitchFamily="34" charset="0"/>
                <a:cs typeface="Segoe UI" pitchFamily="34" charset="0"/>
              </a:rPr>
              <a:t>One</a:t>
            </a:r>
            <a:r>
              <a:rPr lang="en-US" sz="2800" dirty="0">
                <a:ea typeface="Segoe UI" pitchFamily="34" charset="0"/>
                <a:cs typeface="Segoe UI" pitchFamily="34" charset="0"/>
              </a:rPr>
              <a:t> shared instance of the </a:t>
            </a:r>
            <a:r>
              <a:rPr lang="en-US" sz="2800" dirty="0" err="1">
                <a:ea typeface="Segoe UI" pitchFamily="34" charset="0"/>
                <a:cs typeface="Segoe UI" pitchFamily="34" charset="0"/>
              </a:rPr>
              <a:t>SharedQueryManager</a:t>
            </a:r>
            <a:r>
              <a:rPr lang="en-US" sz="2800" dirty="0">
                <a:ea typeface="Segoe UI" pitchFamily="34" charset="0"/>
                <a:cs typeface="Segoe UI" pitchFamily="34" charset="0"/>
              </a:rPr>
              <a:t> per search </a:t>
            </a:r>
            <a:r>
              <a:rPr lang="en-US" sz="2800" dirty="0" smtClean="0">
                <a:ea typeface="Segoe UI" pitchFamily="34" charset="0"/>
                <a:cs typeface="Segoe UI" pitchFamily="34" charset="0"/>
              </a:rPr>
              <a:t>page</a:t>
            </a:r>
          </a:p>
          <a:p>
            <a:r>
              <a:rPr lang="en-US" sz="2800" dirty="0" smtClean="0">
                <a:ea typeface="Segoe UI" pitchFamily="34" charset="0"/>
                <a:cs typeface="Segoe UI" pitchFamily="34" charset="0"/>
              </a:rPr>
              <a:t>At least one search results web part needs to be on the page </a:t>
            </a:r>
          </a:p>
          <a:p>
            <a:r>
              <a:rPr lang="en-US" sz="2800" dirty="0" smtClean="0">
                <a:ea typeface="Segoe UI" pitchFamily="34" charset="0"/>
                <a:cs typeface="Segoe UI" pitchFamily="34" charset="0"/>
              </a:rPr>
              <a:t>Use </a:t>
            </a:r>
            <a:r>
              <a:rPr lang="en-US" sz="2800" dirty="0" err="1" smtClean="0">
                <a:ea typeface="Segoe UI" pitchFamily="34" charset="0"/>
                <a:cs typeface="Segoe UI" pitchFamily="34" charset="0"/>
              </a:rPr>
              <a:t>SharedQueryManager</a:t>
            </a:r>
            <a:r>
              <a:rPr lang="en-US" sz="2800" dirty="0" smtClean="0">
                <a:ea typeface="Segoe UI" pitchFamily="34" charset="0"/>
                <a:cs typeface="Segoe UI" pitchFamily="34" charset="0"/>
              </a:rPr>
              <a:t> to access other </a:t>
            </a:r>
            <a:r>
              <a:rPr lang="en-US" sz="2800" dirty="0">
                <a:ea typeface="Segoe UI" pitchFamily="34" charset="0"/>
                <a:cs typeface="Segoe UI" pitchFamily="34" charset="0"/>
              </a:rPr>
              <a:t>classes </a:t>
            </a:r>
            <a:r>
              <a:rPr lang="en-US" sz="2800" dirty="0" smtClean="0">
                <a:ea typeface="Segoe UI" pitchFamily="34" charset="0"/>
                <a:cs typeface="Segoe UI" pitchFamily="34" charset="0"/>
              </a:rPr>
              <a:t>of </a:t>
            </a:r>
            <a:r>
              <a:rPr lang="en-US" sz="2800" dirty="0">
                <a:ea typeface="Segoe UI" pitchFamily="34" charset="0"/>
                <a:cs typeface="Segoe UI" pitchFamily="34" charset="0"/>
              </a:rPr>
              <a:t>the Federation </a:t>
            </a:r>
            <a:r>
              <a:rPr lang="en-US" sz="2800" dirty="0" smtClean="0">
                <a:ea typeface="Segoe UI" pitchFamily="34" charset="0"/>
                <a:cs typeface="Segoe UI" pitchFamily="34" charset="0"/>
              </a:rPr>
              <a:t>Object Model</a:t>
            </a:r>
          </a:p>
          <a:p>
            <a:pPr marL="0" indent="0">
              <a:buNone/>
            </a:pPr>
            <a:endParaRPr lang="en-US" sz="2000" dirty="0" smtClean="0">
              <a:latin typeface="Consolas" pitchFamily="49" charset="0"/>
              <a:ea typeface="Segoe UI" pitchFamily="34" charset="0"/>
              <a:cs typeface="Consolas" pitchFamily="49" charset="0"/>
            </a:endParaRPr>
          </a:p>
          <a:p>
            <a:pPr marL="0" indent="0">
              <a:buNone/>
            </a:pPr>
            <a:r>
              <a:rPr lang="en-US" sz="2000" i="1" dirty="0" err="1" smtClean="0">
                <a:latin typeface="Consolas" pitchFamily="49" charset="0"/>
                <a:ea typeface="Segoe UI" pitchFamily="34" charset="0"/>
                <a:cs typeface="Consolas" pitchFamily="49" charset="0"/>
              </a:rPr>
              <a:t>SharedQueryManager.GetInstance</a:t>
            </a:r>
            <a:r>
              <a:rPr lang="en-US" sz="2000" i="1" dirty="0" smtClean="0">
                <a:latin typeface="Consolas" pitchFamily="49" charset="0"/>
                <a:ea typeface="Segoe UI" pitchFamily="34" charset="0"/>
                <a:cs typeface="Consolas" pitchFamily="49" charset="0"/>
              </a:rPr>
              <a:t>(</a:t>
            </a:r>
            <a:r>
              <a:rPr lang="en-US" sz="2000" i="1" dirty="0" err="1" smtClean="0">
                <a:latin typeface="Consolas" pitchFamily="49" charset="0"/>
                <a:ea typeface="Segoe UI" pitchFamily="34" charset="0"/>
                <a:cs typeface="Consolas" pitchFamily="49" charset="0"/>
              </a:rPr>
              <a:t>this.Page</a:t>
            </a:r>
            <a:r>
              <a:rPr lang="en-US" sz="2000" i="1" dirty="0" smtClean="0">
                <a:latin typeface="Consolas" pitchFamily="49" charset="0"/>
                <a:ea typeface="Segoe UI" pitchFamily="34" charset="0"/>
                <a:cs typeface="Consolas" pitchFamily="49" charset="0"/>
              </a:rPr>
              <a:t>).</a:t>
            </a:r>
            <a:r>
              <a:rPr lang="en-US" sz="2000" i="1" dirty="0" err="1" smtClean="0">
                <a:latin typeface="Consolas" pitchFamily="49" charset="0"/>
                <a:ea typeface="Segoe UI" pitchFamily="34" charset="0"/>
                <a:cs typeface="Consolas" pitchFamily="49" charset="0"/>
              </a:rPr>
              <a:t>QueryManager</a:t>
            </a:r>
            <a:endParaRPr lang="en-US" sz="2000" i="1" dirty="0" smtClean="0">
              <a:latin typeface="Consolas" pitchFamily="49" charset="0"/>
              <a:ea typeface="Segoe UI" pitchFamily="34" charset="0"/>
              <a:cs typeface="Consolas" pitchFamily="49" charset="0"/>
            </a:endParaRPr>
          </a:p>
        </p:txBody>
      </p:sp>
    </p:spTree>
    <p:extLst>
      <p:ext uri="{BB962C8B-B14F-4D97-AF65-F5344CB8AC3E}">
        <p14:creationId xmlns:p14="http://schemas.microsoft.com/office/powerpoint/2010/main" val="317891821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Federation </a:t>
            </a:r>
            <a:r>
              <a:rPr lang="en-US" dirty="0"/>
              <a:t>Object </a:t>
            </a:r>
            <a:r>
              <a:rPr lang="en-US" dirty="0" smtClean="0"/>
              <a:t>Model</a:t>
            </a:r>
            <a:endParaRPr lang="nl-NL" dirty="0"/>
          </a:p>
        </p:txBody>
      </p:sp>
      <p:sp>
        <p:nvSpPr>
          <p:cNvPr id="3" name="Content Placeholder 2"/>
          <p:cNvSpPr>
            <a:spLocks noGrp="1"/>
          </p:cNvSpPr>
          <p:nvPr>
            <p:ph idx="1"/>
          </p:nvPr>
        </p:nvSpPr>
        <p:spPr/>
        <p:txBody>
          <a:bodyPr/>
          <a:lstStyle/>
          <a:p>
            <a:r>
              <a:rPr lang="en-US" dirty="0" smtClean="0"/>
              <a:t>New object </a:t>
            </a:r>
            <a:r>
              <a:rPr lang="en-US" dirty="0"/>
              <a:t>model in SharePoint 2010 </a:t>
            </a:r>
          </a:p>
          <a:p>
            <a:r>
              <a:rPr lang="en-US" dirty="0"/>
              <a:t>Provides a unified interface to search against different locations/engines </a:t>
            </a:r>
          </a:p>
          <a:p>
            <a:r>
              <a:rPr lang="en-US" dirty="0"/>
              <a:t>Allows for combining and merging of results </a:t>
            </a:r>
          </a:p>
          <a:p>
            <a:r>
              <a:rPr lang="en-US" dirty="0"/>
              <a:t>Supports 3 locations </a:t>
            </a:r>
            <a:r>
              <a:rPr lang="en-US" dirty="0" smtClean="0"/>
              <a:t>out-of-box</a:t>
            </a:r>
            <a:endParaRPr lang="en-US" dirty="0"/>
          </a:p>
          <a:p>
            <a:pPr lvl="1"/>
            <a:r>
              <a:rPr lang="en-US" dirty="0"/>
              <a:t>SharePoint Search </a:t>
            </a:r>
          </a:p>
          <a:p>
            <a:pPr lvl="1"/>
            <a:r>
              <a:rPr lang="en-US" dirty="0"/>
              <a:t>FAST Search </a:t>
            </a:r>
          </a:p>
          <a:p>
            <a:pPr lvl="1"/>
            <a:r>
              <a:rPr lang="en-US" dirty="0"/>
              <a:t>OpenSearch</a:t>
            </a:r>
          </a:p>
          <a:p>
            <a:endParaRPr lang="nl-NL" dirty="0"/>
          </a:p>
        </p:txBody>
      </p:sp>
    </p:spTree>
    <p:extLst>
      <p:ext uri="{BB962C8B-B14F-4D97-AF65-F5344CB8AC3E}">
        <p14:creationId xmlns:p14="http://schemas.microsoft.com/office/powerpoint/2010/main" val="109747619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Federation Object Model (OM)</a:t>
            </a:r>
            <a:endParaRPr lang="en-US" dirty="0"/>
          </a:p>
        </p:txBody>
      </p:sp>
      <p:sp>
        <p:nvSpPr>
          <p:cNvPr id="20483" name="Text Placeholder 2"/>
          <p:cNvSpPr>
            <a:spLocks noGrp="1"/>
          </p:cNvSpPr>
          <p:nvPr>
            <p:ph idx="1"/>
          </p:nvPr>
        </p:nvSpPr>
        <p:spPr>
          <a:xfrm>
            <a:off x="457200" y="1524000"/>
            <a:ext cx="8077200" cy="4419600"/>
          </a:xfrm>
        </p:spPr>
        <p:txBody>
          <a:bodyPr>
            <a:normAutofit lnSpcReduction="10000"/>
          </a:bodyPr>
          <a:lstStyle/>
          <a:p>
            <a:r>
              <a:rPr lang="en-US" dirty="0" smtClean="0"/>
              <a:t>Using </a:t>
            </a:r>
            <a:r>
              <a:rPr lang="en-US" dirty="0"/>
              <a:t>the Federation OM you </a:t>
            </a:r>
            <a:r>
              <a:rPr lang="en-US" dirty="0" smtClean="0"/>
              <a:t>can</a:t>
            </a:r>
          </a:p>
          <a:p>
            <a:pPr lvl="1"/>
            <a:endParaRPr lang="en-US" dirty="0" smtClean="0"/>
          </a:p>
          <a:p>
            <a:pPr lvl="1"/>
            <a:r>
              <a:rPr lang="en-US" sz="3200" dirty="0" smtClean="0"/>
              <a:t>Hook </a:t>
            </a:r>
            <a:r>
              <a:rPr lang="en-US" sz="3200" dirty="0"/>
              <a:t>into the query path; you can e.g. fetch the search </a:t>
            </a:r>
            <a:r>
              <a:rPr lang="en-US" sz="3200" dirty="0" smtClean="0"/>
              <a:t>results </a:t>
            </a:r>
            <a:r>
              <a:rPr lang="en-US" sz="3200" dirty="0"/>
              <a:t>after the query has been </a:t>
            </a:r>
            <a:r>
              <a:rPr lang="en-US" sz="3200" dirty="0" smtClean="0"/>
              <a:t>executed</a:t>
            </a:r>
          </a:p>
          <a:p>
            <a:pPr lvl="1"/>
            <a:endParaRPr lang="en-US" sz="3200" dirty="0" smtClean="0"/>
          </a:p>
          <a:p>
            <a:pPr lvl="1"/>
            <a:r>
              <a:rPr lang="en-US" sz="3200" dirty="0" smtClean="0"/>
              <a:t>Modify </a:t>
            </a:r>
            <a:r>
              <a:rPr lang="en-US" sz="3200" dirty="0"/>
              <a:t>the query before submitting it to the search backend </a:t>
            </a:r>
            <a:r>
              <a:rPr lang="en-US" sz="3200" dirty="0" smtClean="0"/>
              <a:t>e.g</a:t>
            </a:r>
            <a:r>
              <a:rPr lang="en-US" sz="3200" dirty="0"/>
              <a:t>. add query terms before request is </a:t>
            </a:r>
            <a:r>
              <a:rPr lang="en-US" sz="3200" dirty="0" smtClean="0"/>
              <a:t>submitted</a:t>
            </a:r>
            <a:endParaRPr lang="en-US" sz="3200" dirty="0"/>
          </a:p>
          <a:p>
            <a:endParaRPr lang="en-US" sz="3600" dirty="0" smtClean="0"/>
          </a:p>
        </p:txBody>
      </p:sp>
    </p:spTree>
    <p:extLst>
      <p:ext uri="{BB962C8B-B14F-4D97-AF65-F5344CB8AC3E}">
        <p14:creationId xmlns:p14="http://schemas.microsoft.com/office/powerpoint/2010/main" val="249385357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564" y="457200"/>
            <a:ext cx="8832036" cy="5410200"/>
          </a:xfrm>
          <a:prstGeom prst="rect">
            <a:avLst/>
          </a:prstGeom>
          <a:ln>
            <a:solidFill>
              <a:schemeClr val="tx1"/>
            </a:solidFill>
          </a:ln>
        </p:spPr>
      </p:pic>
    </p:spTree>
    <p:extLst>
      <p:ext uri="{BB962C8B-B14F-4D97-AF65-F5344CB8AC3E}">
        <p14:creationId xmlns:p14="http://schemas.microsoft.com/office/powerpoint/2010/main" val="363095887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452" y="380999"/>
            <a:ext cx="8603948" cy="5942701"/>
          </a:xfrm>
          <a:prstGeom prst="rect">
            <a:avLst/>
          </a:prstGeom>
          <a:ln>
            <a:solidFill>
              <a:schemeClr val="tx1"/>
            </a:solidFill>
          </a:ln>
        </p:spPr>
      </p:pic>
    </p:spTree>
    <p:extLst>
      <p:ext uri="{BB962C8B-B14F-4D97-AF65-F5344CB8AC3E}">
        <p14:creationId xmlns:p14="http://schemas.microsoft.com/office/powerpoint/2010/main" val="302940487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630" y="381000"/>
            <a:ext cx="8369370" cy="5890370"/>
          </a:xfrm>
          <a:prstGeom prst="rect">
            <a:avLst/>
          </a:prstGeom>
          <a:ln>
            <a:solidFill>
              <a:schemeClr val="tx1"/>
            </a:solidFill>
          </a:ln>
        </p:spPr>
      </p:pic>
    </p:spTree>
    <p:extLst>
      <p:ext uri="{BB962C8B-B14F-4D97-AF65-F5344CB8AC3E}">
        <p14:creationId xmlns:p14="http://schemas.microsoft.com/office/powerpoint/2010/main" val="372453942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Segoe UI" pitchFamily="34" charset="0"/>
                <a:cs typeface="Segoe UI" pitchFamily="34" charset="0"/>
              </a:rPr>
              <a:t>Connector Framework</a:t>
            </a:r>
            <a:endParaRPr lang="en-US" dirty="0">
              <a:ea typeface="Segoe UI" pitchFamily="34" charset="0"/>
              <a:cs typeface="Segoe UI" pitchFamily="34" charset="0"/>
            </a:endParaRPr>
          </a:p>
        </p:txBody>
      </p:sp>
      <p:sp>
        <p:nvSpPr>
          <p:cNvPr id="3" name="Text Placeholder 2"/>
          <p:cNvSpPr>
            <a:spLocks noGrp="1"/>
          </p:cNvSpPr>
          <p:nvPr>
            <p:ph idx="1"/>
          </p:nvPr>
        </p:nvSpPr>
        <p:spPr>
          <a:xfrm>
            <a:off x="457200" y="1600200"/>
            <a:ext cx="8077200" cy="4648200"/>
          </a:xfrm>
        </p:spPr>
        <p:txBody>
          <a:bodyPr>
            <a:normAutofit lnSpcReduction="10000"/>
          </a:bodyPr>
          <a:lstStyle/>
          <a:p>
            <a:r>
              <a:rPr lang="en-US" sz="2800" dirty="0"/>
              <a:t>Use OOB Connectors (Database/WCF/.NET)</a:t>
            </a:r>
          </a:p>
          <a:p>
            <a:pPr lvl="1"/>
            <a:r>
              <a:rPr lang="en-US" sz="2400" dirty="0"/>
              <a:t>Create/Deploy model using SPD and use Search UI to configure crawls</a:t>
            </a:r>
          </a:p>
          <a:p>
            <a:pPr lvl="1"/>
            <a:r>
              <a:rPr lang="en-US" sz="2400" dirty="0"/>
              <a:t>Create/Deploy entities and methods using VS.NET and use search UI to configure crawls</a:t>
            </a:r>
          </a:p>
          <a:p>
            <a:r>
              <a:rPr lang="en-US" sz="2800" dirty="0" smtClean="0">
                <a:ea typeface="Segoe UI" pitchFamily="34" charset="0"/>
                <a:cs typeface="Segoe UI" pitchFamily="34" charset="0"/>
              </a:rPr>
              <a:t>New </a:t>
            </a:r>
            <a:r>
              <a:rPr lang="en-US" sz="2800" dirty="0">
                <a:ea typeface="Segoe UI" pitchFamily="34" charset="0"/>
                <a:cs typeface="Segoe UI" pitchFamily="34" charset="0"/>
              </a:rPr>
              <a:t>features</a:t>
            </a:r>
          </a:p>
          <a:p>
            <a:pPr lvl="1"/>
            <a:r>
              <a:rPr lang="en-US" sz="2400" dirty="0">
                <a:ea typeface="Segoe UI" pitchFamily="34" charset="0"/>
                <a:cs typeface="Segoe UI" pitchFamily="34" charset="0"/>
              </a:rPr>
              <a:t>Support for attachments</a:t>
            </a:r>
          </a:p>
          <a:p>
            <a:pPr lvl="1"/>
            <a:r>
              <a:rPr lang="en-US" sz="2400" dirty="0">
                <a:ea typeface="Segoe UI" pitchFamily="34" charset="0"/>
                <a:cs typeface="Segoe UI" pitchFamily="34" charset="0"/>
              </a:rPr>
              <a:t>Item level security</a:t>
            </a:r>
          </a:p>
          <a:p>
            <a:pPr lvl="1"/>
            <a:r>
              <a:rPr lang="en-US" sz="2400" dirty="0">
                <a:ea typeface="Segoe UI" pitchFamily="34" charset="0"/>
                <a:cs typeface="Segoe UI" pitchFamily="34" charset="0"/>
              </a:rPr>
              <a:t>Crawl through entity associations</a:t>
            </a:r>
          </a:p>
          <a:p>
            <a:r>
              <a:rPr lang="en-US" sz="2800" dirty="0">
                <a:ea typeface="Segoe UI" pitchFamily="34" charset="0"/>
                <a:cs typeface="Segoe UI" pitchFamily="34" charset="0"/>
              </a:rPr>
              <a:t>Inline </a:t>
            </a:r>
            <a:r>
              <a:rPr lang="en-US" sz="2800" dirty="0" smtClean="0">
                <a:ea typeface="Segoe UI" pitchFamily="34" charset="0"/>
                <a:cs typeface="Segoe UI" pitchFamily="34" charset="0"/>
              </a:rPr>
              <a:t>caching for </a:t>
            </a:r>
            <a:r>
              <a:rPr lang="en-US" sz="2800" dirty="0">
                <a:ea typeface="Segoe UI" pitchFamily="34" charset="0"/>
                <a:cs typeface="Segoe UI" pitchFamily="34" charset="0"/>
              </a:rPr>
              <a:t>better citizenship</a:t>
            </a:r>
          </a:p>
          <a:p>
            <a:r>
              <a:rPr lang="en-US" sz="2800" dirty="0" smtClean="0">
                <a:ea typeface="Segoe UI" pitchFamily="34" charset="0"/>
                <a:cs typeface="Segoe UI" pitchFamily="34" charset="0"/>
              </a:rPr>
              <a:t>Richer crawl options</a:t>
            </a:r>
            <a:endParaRPr lang="en-US" sz="2800" dirty="0">
              <a:ea typeface="Segoe UI" pitchFamily="34" charset="0"/>
              <a:cs typeface="Segoe UI" pitchFamily="34" charset="0"/>
            </a:endParaRPr>
          </a:p>
        </p:txBody>
      </p:sp>
    </p:spTree>
    <p:extLst>
      <p:ext uri="{BB962C8B-B14F-4D97-AF65-F5344CB8AC3E}">
        <p14:creationId xmlns:p14="http://schemas.microsoft.com/office/powerpoint/2010/main" val="731715938"/>
      </p:ext>
    </p:extLst>
  </p:cSld>
  <p:clrMapOvr>
    <a:masterClrMapping/>
  </p:clrMapOvr>
  <p:transition xmlns:p14="http://schemas.microsoft.com/office/powerpoint/2010/main" advTm="156312">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defRPr/>
            </a:pPr>
            <a:r>
              <a:rPr lang="en-US" sz="4400"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rPr>
              <a:t>Extend Out-OF-THE-BOX Search Web Parts</a:t>
            </a:r>
          </a:p>
        </p:txBody>
      </p:sp>
      <p:sp>
        <p:nvSpPr>
          <p:cNvPr id="5" name="Rectangle 4"/>
          <p:cNvSpPr/>
          <p:nvPr/>
        </p:nvSpPr>
        <p:spPr>
          <a:xfrm>
            <a:off x="3247760" y="1785590"/>
            <a:ext cx="2648482" cy="1200329"/>
          </a:xfrm>
          <a:prstGeom prst="rect">
            <a:avLst/>
          </a:prstGeom>
          <a:noFill/>
        </p:spPr>
        <p:txBody>
          <a:bodyPr wrap="none" lIns="91440" tIns="45720" rIns="91440" bIns="45720">
            <a:spAutoFit/>
          </a:bodyPr>
          <a:lstStyle/>
          <a:p>
            <a:pPr algn="ctr"/>
            <a:r>
              <a:rPr lang="en-US" sz="7200" b="1" dirty="0" smtClean="0">
                <a:ln w="10541" cmpd="sng">
                  <a:solidFill>
                    <a:schemeClr val="accent4">
                      <a:lumMod val="75000"/>
                    </a:schemeClr>
                  </a:solidFill>
                  <a:prstDash val="solid"/>
                </a:ln>
                <a:gradFill flip="none" rotWithShape="1">
                  <a:gsLst>
                    <a:gs pos="0">
                      <a:srgbClr xmlns:mc="http://schemas.openxmlformats.org/markup-compatibility/2006" xmlns:a14="http://schemas.microsoft.com/office/drawing/2010/main" val="3E158D" mc:Ignorable=""/>
                    </a:gs>
                    <a:gs pos="50000">
                      <a:srgbClr xmlns:mc="http://schemas.openxmlformats.org/markup-compatibility/2006" xmlns:a14="http://schemas.microsoft.com/office/drawing/2010/main" val="645199" mc:Ignorable=""/>
                    </a:gs>
                    <a:gs pos="100000">
                      <a:schemeClr val="accent4">
                        <a:lumMod val="60000"/>
                        <a:lumOff val="40000"/>
                      </a:schemeClr>
                    </a:gs>
                  </a:gsLst>
                  <a:lin ang="5400000" scaled="1"/>
                  <a:tileRect/>
                </a:gradFill>
              </a:rPr>
              <a:t>DEMO</a:t>
            </a:r>
            <a:endParaRPr lang="en-US" sz="7200" b="1" dirty="0">
              <a:ln w="10541" cmpd="sng">
                <a:solidFill>
                  <a:schemeClr val="accent4">
                    <a:lumMod val="75000"/>
                  </a:schemeClr>
                </a:solidFill>
                <a:prstDash val="solid"/>
              </a:ln>
              <a:gradFill flip="none" rotWithShape="1">
                <a:gsLst>
                  <a:gs pos="0">
                    <a:srgbClr xmlns:mc="http://schemas.openxmlformats.org/markup-compatibility/2006" xmlns:a14="http://schemas.microsoft.com/office/drawing/2010/main" val="3E158D" mc:Ignorable=""/>
                  </a:gs>
                  <a:gs pos="50000">
                    <a:srgbClr xmlns:mc="http://schemas.openxmlformats.org/markup-compatibility/2006" xmlns:a14="http://schemas.microsoft.com/office/drawing/2010/main" val="645199" mc:Ignorable=""/>
                  </a:gs>
                  <a:gs pos="100000">
                    <a:schemeClr val="accent4">
                      <a:lumMod val="60000"/>
                      <a:lumOff val="40000"/>
                    </a:schemeClr>
                  </a:gs>
                </a:gsLst>
                <a:lin ang="5400000" scaled="1"/>
                <a:tileRect/>
              </a:gradFill>
            </a:endParaRPr>
          </a:p>
        </p:txBody>
      </p:sp>
    </p:spTree>
    <p:extLst>
      <p:ext uri="{BB962C8B-B14F-4D97-AF65-F5344CB8AC3E}">
        <p14:creationId xmlns:p14="http://schemas.microsoft.com/office/powerpoint/2010/main" val="377602827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53090" y="2133600"/>
            <a:ext cx="7837851" cy="1938992"/>
          </a:xfrm>
          <a:prstGeom prst="rect">
            <a:avLst/>
          </a:prstGeom>
          <a:noFill/>
        </p:spPr>
        <p:txBody>
          <a:bodyPr wrap="none">
            <a:spAutoFit/>
          </a:bodyPr>
          <a:lstStyle/>
          <a:p>
            <a:pPr algn="ctr">
              <a:defRPr/>
            </a:pPr>
            <a:r>
              <a:rPr lang="en-US" sz="6000" b="1"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rPr>
              <a:t>Creating custom Search </a:t>
            </a:r>
          </a:p>
          <a:p>
            <a:pPr algn="ctr">
              <a:defRPr/>
            </a:pPr>
            <a:r>
              <a:rPr lang="en-US" sz="6000" b="1"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rPr>
              <a:t>Solutions</a:t>
            </a:r>
            <a:endParaRPr lang="nl-NL" sz="6000" b="1"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endParaRPr>
          </a:p>
        </p:txBody>
      </p:sp>
    </p:spTree>
    <p:extLst>
      <p:ext uri="{BB962C8B-B14F-4D97-AF65-F5344CB8AC3E}">
        <p14:creationId xmlns:p14="http://schemas.microsoft.com/office/powerpoint/2010/main" val="273271644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z="4000" dirty="0" smtClean="0"/>
              <a:t>Integration points </a:t>
            </a:r>
            <a:r>
              <a:rPr lang="nl-NL" sz="4000" dirty="0" err="1" smtClean="0"/>
              <a:t>outside</a:t>
            </a:r>
            <a:r>
              <a:rPr lang="nl-NL" sz="4000" dirty="0" smtClean="0"/>
              <a:t> of farm</a:t>
            </a:r>
            <a:endParaRPr lang="nl-NL" sz="4000" dirty="0"/>
          </a:p>
        </p:txBody>
      </p:sp>
      <p:sp>
        <p:nvSpPr>
          <p:cNvPr id="3" name="Content Placeholder 2"/>
          <p:cNvSpPr>
            <a:spLocks noGrp="1"/>
          </p:cNvSpPr>
          <p:nvPr>
            <p:ph idx="1"/>
          </p:nvPr>
        </p:nvSpPr>
        <p:spPr/>
        <p:txBody>
          <a:bodyPr>
            <a:normAutofit/>
          </a:bodyPr>
          <a:lstStyle/>
          <a:p>
            <a:r>
              <a:rPr lang="en-US" dirty="0" smtClean="0"/>
              <a:t>Query </a:t>
            </a:r>
            <a:r>
              <a:rPr lang="en-US" dirty="0"/>
              <a:t>Web Service</a:t>
            </a:r>
          </a:p>
          <a:p>
            <a:pPr lvl="1"/>
            <a:r>
              <a:rPr lang="en-US" dirty="0"/>
              <a:t>SOAP based ASMX service  </a:t>
            </a:r>
          </a:p>
          <a:p>
            <a:pPr lvl="1"/>
            <a:r>
              <a:rPr lang="en-US" dirty="0"/>
              <a:t>Uses same schema for FAST Search and SharePoint Search </a:t>
            </a:r>
          </a:p>
          <a:p>
            <a:pPr lvl="1"/>
            <a:r>
              <a:rPr lang="en-US" dirty="0"/>
              <a:t>Provides search results, query suggestions, meta data and more</a:t>
            </a:r>
          </a:p>
          <a:p>
            <a:r>
              <a:rPr lang="en-US" dirty="0" smtClean="0"/>
              <a:t>Query </a:t>
            </a:r>
            <a:r>
              <a:rPr lang="en-US" dirty="0"/>
              <a:t>RSS</a:t>
            </a:r>
          </a:p>
          <a:p>
            <a:pPr lvl="1"/>
            <a:r>
              <a:rPr lang="en-US" dirty="0"/>
              <a:t>Lightweight integration point</a:t>
            </a:r>
          </a:p>
          <a:p>
            <a:endParaRPr lang="nl-NL" dirty="0"/>
          </a:p>
        </p:txBody>
      </p:sp>
    </p:spTree>
    <p:extLst>
      <p:ext uri="{BB962C8B-B14F-4D97-AF65-F5344CB8AC3E}">
        <p14:creationId xmlns:p14="http://schemas.microsoft.com/office/powerpoint/2010/main" val="3049628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ea typeface="+mj-ea"/>
                <a:cs typeface="+mj-cs"/>
              </a:rPr>
              <a:t>Agenda</a:t>
            </a:r>
            <a:endParaRPr lang="en-US" dirty="0">
              <a:ea typeface="+mj-ea"/>
              <a:cs typeface="+mj-cs"/>
            </a:endParaRPr>
          </a:p>
        </p:txBody>
      </p:sp>
      <p:sp>
        <p:nvSpPr>
          <p:cNvPr id="10243" name="Content Placeholder 4"/>
          <p:cNvSpPr>
            <a:spLocks noGrp="1"/>
          </p:cNvSpPr>
          <p:nvPr>
            <p:ph idx="1"/>
          </p:nvPr>
        </p:nvSpPr>
        <p:spPr/>
        <p:txBody>
          <a:bodyPr>
            <a:normAutofit/>
          </a:bodyPr>
          <a:lstStyle/>
          <a:p>
            <a:r>
              <a:rPr lang="en-US" dirty="0" smtClean="0">
                <a:ea typeface="Segoe UI" pitchFamily="34" charset="0"/>
                <a:cs typeface="Segoe UI" pitchFamily="34" charset="0"/>
              </a:rPr>
              <a:t>Improvements </a:t>
            </a:r>
            <a:r>
              <a:rPr lang="en-US" dirty="0">
                <a:ea typeface="Segoe UI" pitchFamily="34" charset="0"/>
                <a:cs typeface="Segoe UI" pitchFamily="34" charset="0"/>
              </a:rPr>
              <a:t>in SharePoint 2010 Search</a:t>
            </a:r>
          </a:p>
          <a:p>
            <a:r>
              <a:rPr lang="en-US" dirty="0" smtClean="0">
                <a:ea typeface="Segoe UI" pitchFamily="34" charset="0"/>
                <a:cs typeface="Segoe UI" pitchFamily="34" charset="0"/>
              </a:rPr>
              <a:t>Customize </a:t>
            </a:r>
            <a:r>
              <a:rPr lang="en-US" dirty="0">
                <a:ea typeface="Segoe UI" pitchFamily="34" charset="0"/>
                <a:cs typeface="Segoe UI" pitchFamily="34" charset="0"/>
              </a:rPr>
              <a:t>Search using the </a:t>
            </a:r>
            <a:r>
              <a:rPr lang="en-US" dirty="0" smtClean="0">
                <a:ea typeface="Segoe UI" pitchFamily="34" charset="0"/>
                <a:cs typeface="Segoe UI" pitchFamily="34" charset="0"/>
              </a:rPr>
              <a:t>UI</a:t>
            </a:r>
            <a:endParaRPr lang="en-US" dirty="0" smtClean="0"/>
          </a:p>
          <a:p>
            <a:r>
              <a:rPr lang="en-US" dirty="0" smtClean="0"/>
              <a:t>Extend </a:t>
            </a:r>
            <a:r>
              <a:rPr lang="en-US" dirty="0" smtClean="0"/>
              <a:t>OOB Search </a:t>
            </a:r>
            <a:r>
              <a:rPr lang="en-US" dirty="0"/>
              <a:t>W</a:t>
            </a:r>
            <a:r>
              <a:rPr lang="en-US" dirty="0" smtClean="0"/>
              <a:t>eb </a:t>
            </a:r>
            <a:r>
              <a:rPr lang="en-US" dirty="0"/>
              <a:t>P</a:t>
            </a:r>
            <a:r>
              <a:rPr lang="en-US" dirty="0" smtClean="0"/>
              <a:t>arts</a:t>
            </a:r>
          </a:p>
          <a:p>
            <a:r>
              <a:rPr lang="en-US" dirty="0" smtClean="0"/>
              <a:t>Creating custom Search </a:t>
            </a:r>
            <a:r>
              <a:rPr lang="en-US" dirty="0"/>
              <a:t>S</a:t>
            </a:r>
            <a:r>
              <a:rPr lang="en-US" dirty="0" smtClean="0"/>
              <a:t>olutions</a:t>
            </a:r>
          </a:p>
          <a:p>
            <a:r>
              <a:rPr lang="en-US" dirty="0" smtClean="0"/>
              <a:t>Using PowerShell for SharePoint Search</a:t>
            </a:r>
          </a:p>
        </p:txBody>
      </p:sp>
    </p:spTree>
    <p:extLst>
      <p:ext uri="{BB962C8B-B14F-4D97-AF65-F5344CB8AC3E}">
        <p14:creationId xmlns:p14="http://schemas.microsoft.com/office/powerpoint/2010/main" val="63333539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Segoe UI" pitchFamily="34" charset="0"/>
                <a:cs typeface="Segoe UI" pitchFamily="34" charset="0"/>
              </a:rPr>
              <a:t>Administration Object Model</a:t>
            </a:r>
            <a:endParaRPr lang="en-US" dirty="0">
              <a:ea typeface="Segoe UI" pitchFamily="34" charset="0"/>
              <a:cs typeface="Segoe UI" pitchFamily="34" charset="0"/>
            </a:endParaRPr>
          </a:p>
        </p:txBody>
      </p:sp>
      <p:sp>
        <p:nvSpPr>
          <p:cNvPr id="3" name="Content Placeholder 2"/>
          <p:cNvSpPr>
            <a:spLocks noGrp="1"/>
          </p:cNvSpPr>
          <p:nvPr>
            <p:ph idx="1"/>
          </p:nvPr>
        </p:nvSpPr>
        <p:spPr/>
        <p:txBody>
          <a:bodyPr/>
          <a:lstStyle/>
          <a:p>
            <a:r>
              <a:rPr lang="en-US" dirty="0" smtClean="0">
                <a:ea typeface="Segoe UI" pitchFamily="34" charset="0"/>
                <a:cs typeface="Segoe UI" pitchFamily="34" charset="0"/>
              </a:rPr>
              <a:t>Can be used for managing Search in your farm</a:t>
            </a:r>
          </a:p>
          <a:p>
            <a:r>
              <a:rPr lang="en-US" dirty="0" smtClean="0">
                <a:ea typeface="Segoe UI" pitchFamily="34" charset="0"/>
                <a:cs typeface="Segoe UI" pitchFamily="34" charset="0"/>
              </a:rPr>
              <a:t>Represents Central Admin functions</a:t>
            </a:r>
          </a:p>
          <a:p>
            <a:r>
              <a:rPr lang="en-US" dirty="0" smtClean="0">
                <a:ea typeface="Segoe UI" pitchFamily="34" charset="0"/>
                <a:cs typeface="Segoe UI" pitchFamily="34" charset="0"/>
              </a:rPr>
              <a:t>Use it to get </a:t>
            </a:r>
            <a:r>
              <a:rPr lang="en-US" dirty="0" err="1" smtClean="0">
                <a:ea typeface="Segoe UI" pitchFamily="34" charset="0"/>
                <a:cs typeface="Segoe UI" pitchFamily="34" charset="0"/>
              </a:rPr>
              <a:t>SearchServiceApplicationProxy</a:t>
            </a:r>
            <a:endParaRPr lang="en-US" dirty="0">
              <a:ea typeface="Segoe UI" pitchFamily="34" charset="0"/>
              <a:cs typeface="Segoe UI" pitchFamily="34" charset="0"/>
            </a:endParaRPr>
          </a:p>
          <a:p>
            <a:endParaRPr lang="nl-NL" dirty="0">
              <a:ea typeface="Segoe UI" pitchFamily="34" charset="0"/>
              <a:cs typeface="Segoe UI" pitchFamily="34" charset="0"/>
            </a:endParaRPr>
          </a:p>
        </p:txBody>
      </p:sp>
    </p:spTree>
    <p:extLst>
      <p:ext uri="{BB962C8B-B14F-4D97-AF65-F5344CB8AC3E}">
        <p14:creationId xmlns:p14="http://schemas.microsoft.com/office/powerpoint/2010/main" val="332173017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Segoe UI" pitchFamily="34" charset="0"/>
                <a:cs typeface="Segoe UI" pitchFamily="34" charset="0"/>
              </a:rPr>
              <a:t>Query </a:t>
            </a:r>
            <a:r>
              <a:rPr lang="en-US" dirty="0">
                <a:ea typeface="Segoe UI" pitchFamily="34" charset="0"/>
                <a:cs typeface="Segoe UI" pitchFamily="34" charset="0"/>
              </a:rPr>
              <a:t>Object </a:t>
            </a:r>
            <a:r>
              <a:rPr lang="en-US" dirty="0" smtClean="0">
                <a:ea typeface="Segoe UI" pitchFamily="34" charset="0"/>
                <a:cs typeface="Segoe UI" pitchFamily="34" charset="0"/>
              </a:rPr>
              <a:t>Model</a:t>
            </a:r>
            <a:endParaRPr lang="en-US" dirty="0">
              <a:ea typeface="Segoe UI" pitchFamily="34" charset="0"/>
              <a:cs typeface="Segoe UI" pitchFamily="34" charset="0"/>
            </a:endParaRPr>
          </a:p>
        </p:txBody>
      </p:sp>
      <p:sp>
        <p:nvSpPr>
          <p:cNvPr id="3" name="Content Placeholder 2"/>
          <p:cNvSpPr>
            <a:spLocks noGrp="1"/>
          </p:cNvSpPr>
          <p:nvPr>
            <p:ph idx="1"/>
          </p:nvPr>
        </p:nvSpPr>
        <p:spPr/>
        <p:txBody>
          <a:bodyPr>
            <a:normAutofit/>
          </a:bodyPr>
          <a:lstStyle/>
          <a:p>
            <a:r>
              <a:rPr lang="en-US" sz="3600" dirty="0" smtClean="0">
                <a:ea typeface="Segoe UI" pitchFamily="34" charset="0"/>
                <a:cs typeface="Segoe UI" pitchFamily="34" charset="0"/>
              </a:rPr>
              <a:t>Communicates </a:t>
            </a:r>
            <a:r>
              <a:rPr lang="en-US" sz="3600" dirty="0">
                <a:ea typeface="Segoe UI" pitchFamily="34" charset="0"/>
                <a:cs typeface="Segoe UI" pitchFamily="34" charset="0"/>
              </a:rPr>
              <a:t>with the Search Service </a:t>
            </a:r>
            <a:r>
              <a:rPr lang="en-US" sz="3600" dirty="0" smtClean="0">
                <a:ea typeface="Segoe UI" pitchFamily="34" charset="0"/>
                <a:cs typeface="Segoe UI" pitchFamily="34" charset="0"/>
              </a:rPr>
              <a:t>Application </a:t>
            </a:r>
            <a:r>
              <a:rPr lang="en-US" sz="3600" dirty="0">
                <a:ea typeface="Segoe UI" pitchFamily="34" charset="0"/>
                <a:cs typeface="Segoe UI" pitchFamily="34" charset="0"/>
              </a:rPr>
              <a:t>for getting search </a:t>
            </a:r>
            <a:r>
              <a:rPr lang="en-US" sz="3600" dirty="0" smtClean="0">
                <a:ea typeface="Segoe UI" pitchFamily="34" charset="0"/>
                <a:cs typeface="Segoe UI" pitchFamily="34" charset="0"/>
              </a:rPr>
              <a:t>results</a:t>
            </a:r>
          </a:p>
          <a:p>
            <a:r>
              <a:rPr lang="en-US" sz="3600" dirty="0" smtClean="0">
                <a:ea typeface="Segoe UI" pitchFamily="34" charset="0"/>
                <a:cs typeface="Segoe UI" pitchFamily="34" charset="0"/>
              </a:rPr>
              <a:t>Be aware, use the SharePoint Server object model, not the SharePoint Foundation one</a:t>
            </a:r>
            <a:endParaRPr lang="nl-NL" sz="3600" dirty="0" smtClean="0">
              <a:ea typeface="Segoe UI" pitchFamily="34" charset="0"/>
              <a:cs typeface="Segoe UI" pitchFamily="34" charset="0"/>
            </a:endParaRPr>
          </a:p>
          <a:p>
            <a:pPr marL="457200" lvl="1" indent="0">
              <a:buNone/>
            </a:pPr>
            <a:r>
              <a:rPr lang="nl-NL" sz="3200" dirty="0" err="1" smtClean="0">
                <a:solidFill>
                  <a:schemeClr val="accent5">
                    <a:lumMod val="75000"/>
                  </a:schemeClr>
                </a:solidFill>
                <a:ea typeface="Segoe UI" pitchFamily="34" charset="0"/>
                <a:cs typeface="Segoe UI" pitchFamily="34" charset="0"/>
              </a:rPr>
              <a:t>Microsoft.Office.Server.Search.Query</a:t>
            </a:r>
            <a:r>
              <a:rPr lang="nl-NL" sz="3200" dirty="0" smtClean="0">
                <a:solidFill>
                  <a:schemeClr val="accent5">
                    <a:lumMod val="75000"/>
                  </a:schemeClr>
                </a:solidFill>
                <a:ea typeface="Segoe UI" pitchFamily="34" charset="0"/>
                <a:cs typeface="Segoe UI" pitchFamily="34" charset="0"/>
              </a:rPr>
              <a:t/>
            </a:r>
            <a:br>
              <a:rPr lang="nl-NL" sz="3200" dirty="0" smtClean="0">
                <a:solidFill>
                  <a:schemeClr val="accent5">
                    <a:lumMod val="75000"/>
                  </a:schemeClr>
                </a:solidFill>
                <a:ea typeface="Segoe UI" pitchFamily="34" charset="0"/>
                <a:cs typeface="Segoe UI" pitchFamily="34" charset="0"/>
              </a:rPr>
            </a:br>
            <a:r>
              <a:rPr lang="en-US" sz="3200" b="1" i="1" dirty="0" smtClean="0">
                <a:solidFill>
                  <a:schemeClr val="accent5">
                    <a:lumMod val="75000"/>
                  </a:schemeClr>
                </a:solidFill>
                <a:ea typeface="Segoe UI" pitchFamily="34" charset="0"/>
                <a:cs typeface="Segoe UI" pitchFamily="34" charset="0"/>
              </a:rPr>
              <a:t>NOT</a:t>
            </a:r>
            <a:r>
              <a:rPr lang="en-US" sz="3200" dirty="0" smtClean="0">
                <a:solidFill>
                  <a:schemeClr val="accent5">
                    <a:lumMod val="75000"/>
                  </a:schemeClr>
                </a:solidFill>
                <a:ea typeface="Segoe UI" pitchFamily="34" charset="0"/>
                <a:cs typeface="Segoe UI" pitchFamily="34" charset="0"/>
              </a:rPr>
              <a:t/>
            </a:r>
            <a:br>
              <a:rPr lang="en-US" sz="3200" dirty="0" smtClean="0">
                <a:solidFill>
                  <a:schemeClr val="accent5">
                    <a:lumMod val="75000"/>
                  </a:schemeClr>
                </a:solidFill>
                <a:ea typeface="Segoe UI" pitchFamily="34" charset="0"/>
                <a:cs typeface="Segoe UI" pitchFamily="34" charset="0"/>
              </a:rPr>
            </a:br>
            <a:r>
              <a:rPr lang="nl-NL" sz="3200" dirty="0" err="1" smtClean="0">
                <a:solidFill>
                  <a:schemeClr val="accent5">
                    <a:lumMod val="75000"/>
                  </a:schemeClr>
                </a:solidFill>
                <a:ea typeface="Segoe UI" pitchFamily="34" charset="0"/>
                <a:cs typeface="Segoe UI" pitchFamily="34" charset="0"/>
              </a:rPr>
              <a:t>Microsoft.SharePoint.Search.Query</a:t>
            </a:r>
            <a:endParaRPr lang="nl-NL" sz="3200" dirty="0">
              <a:solidFill>
                <a:schemeClr val="accent5">
                  <a:lumMod val="75000"/>
                </a:schemeClr>
              </a:solidFill>
              <a:ea typeface="Segoe UI" pitchFamily="34" charset="0"/>
              <a:cs typeface="Segoe UI" pitchFamily="34" charset="0"/>
            </a:endParaRPr>
          </a:p>
          <a:p>
            <a:pPr lvl="1"/>
            <a:endParaRPr lang="en-US" sz="3200" dirty="0">
              <a:ea typeface="Segoe UI" pitchFamily="34" charset="0"/>
              <a:cs typeface="Segoe UI" pitchFamily="34" charset="0"/>
            </a:endParaRPr>
          </a:p>
          <a:p>
            <a:endParaRPr lang="nl-NL" sz="3600" dirty="0">
              <a:ea typeface="Segoe UI" pitchFamily="34" charset="0"/>
              <a:cs typeface="Segoe UI" pitchFamily="34" charset="0"/>
            </a:endParaRPr>
          </a:p>
        </p:txBody>
      </p:sp>
    </p:spTree>
    <p:extLst>
      <p:ext uri="{BB962C8B-B14F-4D97-AF65-F5344CB8AC3E}">
        <p14:creationId xmlns:p14="http://schemas.microsoft.com/office/powerpoint/2010/main" val="403050191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nl-NL" dirty="0" err="1">
                <a:ea typeface="Segoe UI" pitchFamily="34" charset="0"/>
                <a:cs typeface="Segoe UI" pitchFamily="34" charset="0"/>
              </a:rPr>
              <a:t>KeywordQuery</a:t>
            </a:r>
            <a:endParaRPr lang="en-US" dirty="0">
              <a:ea typeface="Segoe UI" pitchFamily="34" charset="0"/>
              <a:cs typeface="Segoe UI" pitchFamily="34" charset="0"/>
            </a:endParaRPr>
          </a:p>
        </p:txBody>
      </p:sp>
      <p:sp>
        <p:nvSpPr>
          <p:cNvPr id="18434" name="Rectangle 3"/>
          <p:cNvSpPr>
            <a:spLocks noGrp="1" noChangeArrowheads="1"/>
          </p:cNvSpPr>
          <p:nvPr>
            <p:ph idx="1"/>
          </p:nvPr>
        </p:nvSpPr>
        <p:spPr>
          <a:noFill/>
        </p:spPr>
        <p:txBody>
          <a:bodyPr>
            <a:normAutofit/>
          </a:bodyPr>
          <a:lstStyle/>
          <a:p>
            <a:pPr marL="342900" lvl="1" indent="-342900">
              <a:buSzPct val="100000"/>
              <a:buFont typeface="Arial" pitchFamily="34" charset="0"/>
              <a:buChar char="•"/>
            </a:pPr>
            <a:r>
              <a:rPr lang="nl-NL" sz="3200" dirty="0">
                <a:ea typeface="Segoe UI" pitchFamily="34" charset="0"/>
                <a:cs typeface="Segoe UI" pitchFamily="34" charset="0"/>
              </a:rPr>
              <a:t>Part of  </a:t>
            </a:r>
            <a:r>
              <a:rPr lang="nl-NL" sz="3200" dirty="0" err="1">
                <a:ea typeface="Segoe UI" pitchFamily="34" charset="0"/>
                <a:cs typeface="Segoe UI" pitchFamily="34" charset="0"/>
              </a:rPr>
              <a:t>Microsoft.Office.Server.Search.Query</a:t>
            </a:r>
            <a:endParaRPr lang="en-US" sz="3200" dirty="0">
              <a:ea typeface="Segoe UI" pitchFamily="34" charset="0"/>
              <a:cs typeface="Segoe UI" pitchFamily="34" charset="0"/>
            </a:endParaRPr>
          </a:p>
          <a:p>
            <a:r>
              <a:rPr lang="en-US" dirty="0" smtClean="0">
                <a:ea typeface="Segoe UI" pitchFamily="34" charset="0"/>
                <a:cs typeface="Segoe UI" pitchFamily="34" charset="0"/>
              </a:rPr>
              <a:t>Use Case</a:t>
            </a:r>
          </a:p>
          <a:p>
            <a:pPr lvl="1"/>
            <a:r>
              <a:rPr lang="en-US" dirty="0" smtClean="0">
                <a:ea typeface="Segoe UI" pitchFamily="34" charset="0"/>
                <a:cs typeface="Segoe UI" pitchFamily="34" charset="0"/>
              </a:rPr>
              <a:t>End User</a:t>
            </a:r>
          </a:p>
          <a:p>
            <a:pPr lvl="1"/>
            <a:r>
              <a:rPr lang="en-US" dirty="0" smtClean="0">
                <a:ea typeface="Segoe UI" pitchFamily="34" charset="0"/>
                <a:cs typeface="Segoe UI" pitchFamily="34" charset="0"/>
              </a:rPr>
              <a:t>Basic filtering</a:t>
            </a:r>
            <a:endParaRPr lang="en-US" dirty="0">
              <a:ea typeface="Segoe UI" pitchFamily="34" charset="0"/>
              <a:cs typeface="Segoe UI" pitchFamily="34" charset="0"/>
            </a:endParaRPr>
          </a:p>
          <a:p>
            <a:r>
              <a:rPr lang="en-US" dirty="0" smtClean="0">
                <a:ea typeface="Segoe UI" pitchFamily="34" charset="0"/>
                <a:cs typeface="Segoe UI" pitchFamily="34" charset="0"/>
              </a:rPr>
              <a:t>Simple and easy to use</a:t>
            </a:r>
          </a:p>
          <a:p>
            <a:pPr lvl="1"/>
            <a:r>
              <a:rPr lang="en-US" dirty="0" smtClean="0">
                <a:ea typeface="Segoe UI" pitchFamily="34" charset="0"/>
                <a:cs typeface="Segoe UI" pitchFamily="34" charset="0"/>
              </a:rPr>
              <a:t>Avoids parsing and construction of SQL</a:t>
            </a:r>
          </a:p>
          <a:p>
            <a:pPr lvl="1"/>
            <a:r>
              <a:rPr lang="en-US" dirty="0" smtClean="0">
                <a:ea typeface="Segoe UI" pitchFamily="34" charset="0"/>
                <a:cs typeface="Segoe UI" pitchFamily="34" charset="0"/>
              </a:rPr>
              <a:t>Filter by any string or integer property</a:t>
            </a:r>
          </a:p>
          <a:p>
            <a:endParaRPr lang="en-US" dirty="0" smtClean="0">
              <a:ea typeface="Segoe UI" pitchFamily="34" charset="0"/>
              <a:cs typeface="Segoe UI" pitchFamily="34" charset="0"/>
            </a:endParaRPr>
          </a:p>
        </p:txBody>
      </p:sp>
    </p:spTree>
    <p:extLst>
      <p:ext uri="{BB962C8B-B14F-4D97-AF65-F5344CB8AC3E}">
        <p14:creationId xmlns:p14="http://schemas.microsoft.com/office/powerpoint/2010/main" val="813093761"/>
      </p:ext>
    </p:extLst>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en-US" dirty="0">
                <a:ea typeface="Segoe UI" pitchFamily="34" charset="0"/>
                <a:cs typeface="Segoe UI" pitchFamily="34" charset="0"/>
              </a:rPr>
              <a:t>Keyword Syntax</a:t>
            </a:r>
          </a:p>
        </p:txBody>
      </p:sp>
      <p:sp>
        <p:nvSpPr>
          <p:cNvPr id="18434" name="Rectangle 3"/>
          <p:cNvSpPr>
            <a:spLocks noGrp="1" noChangeArrowheads="1"/>
          </p:cNvSpPr>
          <p:nvPr>
            <p:ph idx="1"/>
          </p:nvPr>
        </p:nvSpPr>
        <p:spPr>
          <a:noFill/>
        </p:spPr>
        <p:txBody>
          <a:bodyPr>
            <a:normAutofit/>
          </a:bodyPr>
          <a:lstStyle/>
          <a:p>
            <a:r>
              <a:rPr lang="en-US" dirty="0" smtClean="0">
                <a:ea typeface="Segoe UI" pitchFamily="34" charset="0"/>
                <a:cs typeface="Segoe UI" pitchFamily="34" charset="0"/>
              </a:rPr>
              <a:t>Support </a:t>
            </a:r>
            <a:r>
              <a:rPr lang="en-US" dirty="0">
                <a:ea typeface="Segoe UI" pitchFamily="34" charset="0"/>
                <a:cs typeface="Segoe UI" pitchFamily="34" charset="0"/>
              </a:rPr>
              <a:t>for Boolean operators</a:t>
            </a:r>
          </a:p>
          <a:p>
            <a:pPr lvl="1"/>
            <a:r>
              <a:rPr lang="en-US" dirty="0" smtClean="0">
                <a:ea typeface="Segoe UI" pitchFamily="34" charset="0"/>
                <a:cs typeface="Segoe UI" pitchFamily="34" charset="0"/>
              </a:rPr>
              <a:t>(“Taxi” </a:t>
            </a:r>
            <a:r>
              <a:rPr lang="en-US" dirty="0">
                <a:ea typeface="Segoe UI" pitchFamily="34" charset="0"/>
                <a:cs typeface="Segoe UI" pitchFamily="34" charset="0"/>
              </a:rPr>
              <a:t>OR  </a:t>
            </a:r>
            <a:r>
              <a:rPr lang="en-US" dirty="0" smtClean="0">
                <a:ea typeface="Segoe UI" pitchFamily="34" charset="0"/>
                <a:cs typeface="Segoe UI" pitchFamily="34" charset="0"/>
              </a:rPr>
              <a:t>“Train”) </a:t>
            </a:r>
            <a:r>
              <a:rPr lang="en-US" dirty="0">
                <a:ea typeface="Segoe UI" pitchFamily="34" charset="0"/>
                <a:cs typeface="Segoe UI" pitchFamily="34" charset="0"/>
              </a:rPr>
              <a:t>AND </a:t>
            </a:r>
            <a:r>
              <a:rPr lang="en-US" dirty="0" smtClean="0">
                <a:ea typeface="Segoe UI" pitchFamily="34" charset="0"/>
                <a:cs typeface="Segoe UI" pitchFamily="34" charset="0"/>
              </a:rPr>
              <a:t>(</a:t>
            </a:r>
            <a:r>
              <a:rPr lang="en-US" dirty="0" err="1" smtClean="0">
                <a:ea typeface="Segoe UI" pitchFamily="34" charset="0"/>
                <a:cs typeface="Segoe UI" pitchFamily="34" charset="0"/>
              </a:rPr>
              <a:t>Author:”John</a:t>
            </a:r>
            <a:r>
              <a:rPr lang="en-US" dirty="0" smtClean="0">
                <a:ea typeface="Segoe UI" pitchFamily="34" charset="0"/>
                <a:cs typeface="Segoe UI" pitchFamily="34" charset="0"/>
              </a:rPr>
              <a:t> Cleese”)</a:t>
            </a:r>
            <a:endParaRPr lang="en-US" dirty="0">
              <a:ea typeface="Segoe UI" pitchFamily="34" charset="0"/>
              <a:cs typeface="Segoe UI" pitchFamily="34" charset="0"/>
            </a:endParaRPr>
          </a:p>
          <a:p>
            <a:r>
              <a:rPr lang="en-US" dirty="0">
                <a:ea typeface="Segoe UI" pitchFamily="34" charset="0"/>
                <a:cs typeface="Segoe UI" pitchFamily="34" charset="0"/>
              </a:rPr>
              <a:t>Prefix matching for keywords and properties</a:t>
            </a:r>
          </a:p>
          <a:p>
            <a:pPr lvl="1"/>
            <a:r>
              <a:rPr lang="en-US" dirty="0">
                <a:ea typeface="Segoe UI" pitchFamily="34" charset="0"/>
                <a:cs typeface="Segoe UI" pitchFamily="34" charset="0"/>
              </a:rPr>
              <a:t>Micro*  </a:t>
            </a:r>
            <a:r>
              <a:rPr lang="en-US" dirty="0" err="1" smtClean="0">
                <a:ea typeface="Segoe UI" pitchFamily="34" charset="0"/>
                <a:cs typeface="Segoe UI" pitchFamily="34" charset="0"/>
              </a:rPr>
              <a:t>title:SharePoint</a:t>
            </a:r>
            <a:r>
              <a:rPr lang="en-US" dirty="0" smtClean="0">
                <a:ea typeface="Segoe UI" pitchFamily="34" charset="0"/>
                <a:cs typeface="Segoe UI" pitchFamily="34" charset="0"/>
              </a:rPr>
              <a:t>*</a:t>
            </a:r>
            <a:endParaRPr lang="en-US" dirty="0">
              <a:ea typeface="Segoe UI" pitchFamily="34" charset="0"/>
              <a:cs typeface="Segoe UI" pitchFamily="34" charset="0"/>
            </a:endParaRPr>
          </a:p>
          <a:p>
            <a:r>
              <a:rPr lang="en-US" dirty="0">
                <a:ea typeface="Segoe UI" pitchFamily="34" charset="0"/>
                <a:cs typeface="Segoe UI" pitchFamily="34" charset="0"/>
              </a:rPr>
              <a:t>Improved operator support</a:t>
            </a:r>
          </a:p>
          <a:p>
            <a:pPr lvl="1"/>
            <a:r>
              <a:rPr lang="en-US" dirty="0">
                <a:ea typeface="Segoe UI" pitchFamily="34" charset="0"/>
                <a:cs typeface="Segoe UI" pitchFamily="34" charset="0"/>
              </a:rPr>
              <a:t>=   &gt;   &gt;=   &lt;   &lt;=  </a:t>
            </a:r>
          </a:p>
          <a:p>
            <a:r>
              <a:rPr lang="en-US" dirty="0" smtClean="0">
                <a:ea typeface="Segoe UI" pitchFamily="34" charset="0"/>
                <a:cs typeface="Segoe UI" pitchFamily="34" charset="0"/>
              </a:rPr>
              <a:t>Scopes</a:t>
            </a:r>
            <a:endParaRPr lang="en-US" dirty="0">
              <a:ea typeface="Segoe UI" pitchFamily="34" charset="0"/>
              <a:cs typeface="Segoe UI" pitchFamily="34" charset="0"/>
            </a:endParaRPr>
          </a:p>
          <a:p>
            <a:pPr lvl="1"/>
            <a:r>
              <a:rPr lang="en-US" dirty="0" err="1" smtClean="0">
                <a:ea typeface="Segoe UI" pitchFamily="34" charset="0"/>
                <a:cs typeface="Segoe UI" pitchFamily="34" charset="0"/>
              </a:rPr>
              <a:t>scope:”business</a:t>
            </a:r>
            <a:r>
              <a:rPr lang="en-US" dirty="0" smtClean="0">
                <a:ea typeface="Segoe UI" pitchFamily="34" charset="0"/>
                <a:cs typeface="Segoe UI" pitchFamily="34" charset="0"/>
              </a:rPr>
              <a:t> data”</a:t>
            </a:r>
            <a:endParaRPr lang="en-US" dirty="0">
              <a:ea typeface="Segoe UI" pitchFamily="34" charset="0"/>
              <a:cs typeface="Segoe UI" pitchFamily="34" charset="0"/>
            </a:endParaRPr>
          </a:p>
        </p:txBody>
      </p:sp>
    </p:spTree>
    <p:extLst>
      <p:ext uri="{BB962C8B-B14F-4D97-AF65-F5344CB8AC3E}">
        <p14:creationId xmlns:p14="http://schemas.microsoft.com/office/powerpoint/2010/main" val="2188952227"/>
      </p:ext>
    </p:extLst>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ea typeface="Segoe UI" pitchFamily="34" charset="0"/>
                <a:cs typeface="Segoe UI" pitchFamily="34" charset="0"/>
              </a:rPr>
              <a:t>FullTextSqlQuery</a:t>
            </a:r>
            <a:endParaRPr lang="nl-NL" dirty="0">
              <a:ea typeface="Segoe UI" pitchFamily="34" charset="0"/>
              <a:cs typeface="Segoe UI" pitchFamily="34" charset="0"/>
            </a:endParaRPr>
          </a:p>
        </p:txBody>
      </p:sp>
      <p:sp>
        <p:nvSpPr>
          <p:cNvPr id="36867" name="Rectangle 3"/>
          <p:cNvSpPr>
            <a:spLocks noGrp="1" noChangeArrowheads="1"/>
          </p:cNvSpPr>
          <p:nvPr>
            <p:ph idx="1"/>
          </p:nvPr>
        </p:nvSpPr>
        <p:spPr/>
        <p:txBody>
          <a:bodyPr>
            <a:normAutofit/>
          </a:bodyPr>
          <a:lstStyle/>
          <a:p>
            <a:pPr marL="342900" lvl="1" indent="-342900">
              <a:buSzPct val="100000"/>
              <a:buFont typeface="Arial" pitchFamily="34" charset="0"/>
              <a:buChar char="•"/>
            </a:pPr>
            <a:r>
              <a:rPr lang="nl-NL" sz="3200" dirty="0">
                <a:ea typeface="Segoe UI" pitchFamily="34" charset="0"/>
                <a:cs typeface="Segoe UI" pitchFamily="34" charset="0"/>
              </a:rPr>
              <a:t>Part of </a:t>
            </a:r>
            <a:r>
              <a:rPr lang="nl-NL" sz="3200" dirty="0" err="1">
                <a:ea typeface="Segoe UI" pitchFamily="34" charset="0"/>
                <a:cs typeface="Segoe UI" pitchFamily="34" charset="0"/>
              </a:rPr>
              <a:t>Microsoft.</a:t>
            </a:r>
            <a:r>
              <a:rPr lang="nl-NL" sz="3200" dirty="0" err="1">
                <a:ea typeface="Segoe UI" pitchFamily="34" charset="0"/>
                <a:cs typeface="Segoe UI" pitchFamily="34" charset="0"/>
              </a:rPr>
              <a:t>Office.Server.Search.Query</a:t>
            </a:r>
            <a:endParaRPr lang="nl-NL" sz="3200" dirty="0">
              <a:ea typeface="Segoe UI" pitchFamily="34" charset="0"/>
              <a:cs typeface="Segoe UI" pitchFamily="34" charset="0"/>
            </a:endParaRPr>
          </a:p>
          <a:p>
            <a:r>
              <a:rPr lang="en-US" dirty="0" smtClean="0">
                <a:ea typeface="Segoe UI" pitchFamily="34" charset="0"/>
                <a:cs typeface="Segoe UI" pitchFamily="34" charset="0"/>
              </a:rPr>
              <a:t>Use </a:t>
            </a:r>
            <a:r>
              <a:rPr lang="en-US" dirty="0">
                <a:ea typeface="Segoe UI" pitchFamily="34" charset="0"/>
                <a:cs typeface="Segoe UI" pitchFamily="34" charset="0"/>
              </a:rPr>
              <a:t>Case</a:t>
            </a:r>
          </a:p>
          <a:p>
            <a:pPr lvl="1"/>
            <a:r>
              <a:rPr lang="en-US" dirty="0" smtClean="0">
                <a:ea typeface="Segoe UI" pitchFamily="34" charset="0"/>
                <a:cs typeface="Segoe UI" pitchFamily="34" charset="0"/>
              </a:rPr>
              <a:t>Advanced search solutions</a:t>
            </a:r>
            <a:endParaRPr lang="en-US" dirty="0">
              <a:ea typeface="Segoe UI" pitchFamily="34" charset="0"/>
              <a:cs typeface="Segoe UI" pitchFamily="34" charset="0"/>
            </a:endParaRPr>
          </a:p>
          <a:p>
            <a:pPr lvl="1"/>
            <a:r>
              <a:rPr lang="en-US" dirty="0">
                <a:ea typeface="Segoe UI" pitchFamily="34" charset="0"/>
                <a:cs typeface="Segoe UI" pitchFamily="34" charset="0"/>
              </a:rPr>
              <a:t>Complex </a:t>
            </a:r>
            <a:r>
              <a:rPr lang="en-US" dirty="0" smtClean="0">
                <a:ea typeface="Segoe UI" pitchFamily="34" charset="0"/>
                <a:cs typeface="Segoe UI" pitchFamily="34" charset="0"/>
              </a:rPr>
              <a:t>queries</a:t>
            </a:r>
          </a:p>
          <a:p>
            <a:r>
              <a:rPr lang="en-US" dirty="0" smtClean="0">
                <a:ea typeface="Segoe UI" pitchFamily="34" charset="0"/>
                <a:cs typeface="Segoe UI" pitchFamily="34" charset="0"/>
              </a:rPr>
              <a:t>Similar to SQL queries, but not the same</a:t>
            </a:r>
          </a:p>
          <a:p>
            <a:pPr lvl="1"/>
            <a:r>
              <a:rPr lang="en-US" dirty="0" smtClean="0">
                <a:ea typeface="Segoe UI" pitchFamily="34" charset="0"/>
                <a:cs typeface="Segoe UI" pitchFamily="34" charset="0"/>
              </a:rPr>
              <a:t>Limited set of query terms can be used</a:t>
            </a:r>
          </a:p>
          <a:p>
            <a:pPr lvl="1"/>
            <a:r>
              <a:rPr lang="en-US" dirty="0" smtClean="0">
                <a:ea typeface="Segoe UI" pitchFamily="34" charset="0"/>
                <a:cs typeface="Segoe UI" pitchFamily="34" charset="0"/>
              </a:rPr>
              <a:t>Some fields need double quotes around them</a:t>
            </a:r>
          </a:p>
          <a:p>
            <a:pPr lvl="1"/>
            <a:r>
              <a:rPr lang="en-US" dirty="0" smtClean="0">
                <a:ea typeface="Segoe UI" pitchFamily="34" charset="0"/>
                <a:cs typeface="Segoe UI" pitchFamily="34" charset="0"/>
              </a:rPr>
              <a:t>Difficult to debug and </a:t>
            </a:r>
            <a:r>
              <a:rPr lang="en-US" dirty="0" smtClean="0">
                <a:ea typeface="Segoe UI" pitchFamily="34" charset="0"/>
                <a:cs typeface="Segoe UI" pitchFamily="34" charset="0"/>
              </a:rPr>
              <a:t>troubleshoot</a:t>
            </a:r>
            <a:endParaRPr lang="en-US" dirty="0" smtClean="0">
              <a:ea typeface="Segoe UI" pitchFamily="34" charset="0"/>
              <a:cs typeface="Segoe UI" pitchFamily="34" charset="0"/>
            </a:endParaRPr>
          </a:p>
        </p:txBody>
      </p:sp>
    </p:spTree>
    <p:extLst>
      <p:ext uri="{BB962C8B-B14F-4D97-AF65-F5344CB8AC3E}">
        <p14:creationId xmlns:p14="http://schemas.microsoft.com/office/powerpoint/2010/main" val="3062225397"/>
      </p:ext>
    </p:extLst>
  </p:cSld>
  <p:clrMapOvr>
    <a:masterClrMapping/>
  </p:clrMapOvr>
  <mc:AlternateContent xmlns:mc="http://schemas.openxmlformats.org/markup-compatibility/2006" xmlns:p14="http://schemas.microsoft.com/office/powerpoint/2010/main">
    <mc:Choice Requires="p14">
      <p:transition p14:dur="0" advTm="82781"/>
    </mc:Choice>
    <mc:Fallback xmlns="">
      <p:transition xmlns:p14="http://schemas.microsoft.com/office/powerpoint/2010/main" advTm="82781"/>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ea typeface="Segoe UI" pitchFamily="34" charset="0"/>
                <a:cs typeface="Segoe UI" pitchFamily="34" charset="0"/>
              </a:rPr>
              <a:t>SharePoint SQL </a:t>
            </a:r>
            <a:r>
              <a:rPr lang="nl-NL" dirty="0" smtClean="0">
                <a:ea typeface="Segoe UI" pitchFamily="34" charset="0"/>
                <a:cs typeface="Segoe UI" pitchFamily="34" charset="0"/>
              </a:rPr>
              <a:t>Syntax</a:t>
            </a:r>
            <a:endParaRPr lang="nl-NL" dirty="0">
              <a:ea typeface="Segoe UI" pitchFamily="34" charset="0"/>
              <a:cs typeface="Segoe UI" pitchFamily="34" charset="0"/>
            </a:endParaRPr>
          </a:p>
        </p:txBody>
      </p:sp>
      <p:sp>
        <p:nvSpPr>
          <p:cNvPr id="18441" name="Rectangle 9"/>
          <p:cNvSpPr>
            <a:spLocks noGrp="1" noChangeArrowheads="1"/>
          </p:cNvSpPr>
          <p:nvPr>
            <p:ph idx="1"/>
          </p:nvPr>
        </p:nvSpPr>
        <p:spPr/>
        <p:txBody>
          <a:bodyPr>
            <a:normAutofit lnSpcReduction="10000"/>
          </a:bodyPr>
          <a:lstStyle/>
          <a:p>
            <a:r>
              <a:rPr lang="en-US" sz="2800" dirty="0" smtClean="0">
                <a:ea typeface="Segoe UI" pitchFamily="34" charset="0"/>
                <a:cs typeface="Segoe UI" pitchFamily="34" charset="0"/>
              </a:rPr>
              <a:t>SELECT</a:t>
            </a:r>
          </a:p>
          <a:p>
            <a:r>
              <a:rPr lang="en-US" sz="2800" dirty="0" smtClean="0">
                <a:ea typeface="Segoe UI" pitchFamily="34" charset="0"/>
                <a:cs typeface="Segoe UI" pitchFamily="34" charset="0"/>
              </a:rPr>
              <a:t>FROM SCOPE()</a:t>
            </a:r>
            <a:endParaRPr lang="en-US" sz="2800" dirty="0">
              <a:ea typeface="Segoe UI" pitchFamily="34" charset="0"/>
              <a:cs typeface="Segoe UI" pitchFamily="34" charset="0"/>
            </a:endParaRPr>
          </a:p>
          <a:p>
            <a:r>
              <a:rPr lang="en-US" sz="2800" dirty="0" smtClean="0">
                <a:ea typeface="Segoe UI" pitchFamily="34" charset="0"/>
                <a:cs typeface="Segoe UI" pitchFamily="34" charset="0"/>
              </a:rPr>
              <a:t>WHERE</a:t>
            </a:r>
          </a:p>
          <a:p>
            <a:pPr lvl="1"/>
            <a:r>
              <a:rPr lang="en-US" dirty="0" smtClean="0">
                <a:ea typeface="Segoe UI" pitchFamily="34" charset="0"/>
                <a:cs typeface="Segoe UI" pitchFamily="34" charset="0"/>
              </a:rPr>
              <a:t>AND, OR, NOT</a:t>
            </a:r>
          </a:p>
          <a:p>
            <a:pPr lvl="1"/>
            <a:r>
              <a:rPr lang="en-US" dirty="0" smtClean="0">
                <a:ea typeface="Segoe UI" pitchFamily="34" charset="0"/>
                <a:cs typeface="Segoe UI" pitchFamily="34" charset="0"/>
              </a:rPr>
              <a:t>CONTAINS()</a:t>
            </a:r>
          </a:p>
          <a:p>
            <a:pPr lvl="1"/>
            <a:r>
              <a:rPr lang="en-US" dirty="0" smtClean="0">
                <a:ea typeface="Segoe UI" pitchFamily="34" charset="0"/>
                <a:cs typeface="Segoe UI" pitchFamily="34" charset="0"/>
              </a:rPr>
              <a:t>FREETEXT()</a:t>
            </a:r>
          </a:p>
          <a:p>
            <a:pPr lvl="1"/>
            <a:r>
              <a:rPr lang="en-US" dirty="0" smtClean="0">
                <a:ea typeface="Segoe UI" pitchFamily="34" charset="0"/>
                <a:cs typeface="Segoe UI" pitchFamily="34" charset="0"/>
              </a:rPr>
              <a:t>LIKE</a:t>
            </a:r>
            <a:r>
              <a:rPr lang="en-US" sz="2400" dirty="0" smtClean="0">
                <a:ea typeface="Segoe UI" pitchFamily="34" charset="0"/>
                <a:cs typeface="Segoe UI" pitchFamily="34" charset="0"/>
              </a:rPr>
              <a:t>		</a:t>
            </a:r>
            <a:endParaRPr lang="en-US" sz="2400" dirty="0">
              <a:ea typeface="Segoe UI" pitchFamily="34" charset="0"/>
              <a:cs typeface="Segoe UI" pitchFamily="34" charset="0"/>
            </a:endParaRPr>
          </a:p>
          <a:p>
            <a:pPr lvl="1"/>
            <a:r>
              <a:rPr lang="en-US" dirty="0" smtClean="0">
                <a:ea typeface="Segoe UI" pitchFamily="34" charset="0"/>
                <a:cs typeface="Segoe UI" pitchFamily="34" charset="0"/>
              </a:rPr>
              <a:t>DATEADD</a:t>
            </a:r>
            <a:r>
              <a:rPr lang="nl-NL" dirty="0">
                <a:ea typeface="Segoe UI" pitchFamily="34" charset="0"/>
                <a:cs typeface="Segoe UI" pitchFamily="34" charset="0"/>
              </a:rPr>
              <a:t>(DAY, </a:t>
            </a:r>
            <a:r>
              <a:rPr lang="nl-NL" dirty="0" smtClean="0">
                <a:ea typeface="Segoe UI" pitchFamily="34" charset="0"/>
                <a:cs typeface="Segoe UI" pitchFamily="34" charset="0"/>
              </a:rPr>
              <a:t>#, </a:t>
            </a:r>
            <a:r>
              <a:rPr lang="nl-NL" dirty="0">
                <a:ea typeface="Segoe UI" pitchFamily="34" charset="0"/>
                <a:cs typeface="Segoe UI" pitchFamily="34" charset="0"/>
              </a:rPr>
              <a:t>GETGMTDATE()) </a:t>
            </a:r>
            <a:endParaRPr lang="en-US" dirty="0" smtClean="0">
              <a:ea typeface="Segoe UI" pitchFamily="34" charset="0"/>
              <a:cs typeface="Segoe UI" pitchFamily="34" charset="0"/>
            </a:endParaRPr>
          </a:p>
          <a:p>
            <a:r>
              <a:rPr lang="en-US" sz="2800" dirty="0">
                <a:ea typeface="Segoe UI" pitchFamily="34" charset="0"/>
                <a:cs typeface="Segoe UI" pitchFamily="34" charset="0"/>
              </a:rPr>
              <a:t>ORDER BY ASC | DESC</a:t>
            </a:r>
            <a:endParaRPr lang="en-US" sz="2800" dirty="0" smtClean="0">
              <a:ea typeface="Segoe UI" pitchFamily="34" charset="0"/>
              <a:cs typeface="Segoe UI" pitchFamily="34" charset="0"/>
            </a:endParaRPr>
          </a:p>
          <a:p>
            <a:pPr lvl="1"/>
            <a:endParaRPr lang="en-US" dirty="0">
              <a:ea typeface="Segoe UI" pitchFamily="34" charset="0"/>
              <a:cs typeface="Segoe UI" pitchFamily="34" charset="0"/>
            </a:endParaRPr>
          </a:p>
        </p:txBody>
      </p:sp>
    </p:spTree>
    <p:extLst>
      <p:ext uri="{BB962C8B-B14F-4D97-AF65-F5344CB8AC3E}">
        <p14:creationId xmlns:p14="http://schemas.microsoft.com/office/powerpoint/2010/main" val="4036715513"/>
      </p:ext>
    </p:extLst>
  </p:cSld>
  <p:clrMapOvr>
    <a:masterClrMapping/>
  </p:clrMapOvr>
  <p:transition xmlns:p14="http://schemas.microsoft.com/office/powerpoint/2010/main" advTm="23578"/>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ea typeface="Segoe UI" pitchFamily="34" charset="0"/>
                <a:cs typeface="Segoe UI" pitchFamily="34" charset="0"/>
              </a:rPr>
              <a:t>SharePoint SQL </a:t>
            </a:r>
            <a:r>
              <a:rPr lang="nl-NL" dirty="0">
                <a:ea typeface="Segoe UI" pitchFamily="34" charset="0"/>
                <a:cs typeface="Segoe UI" pitchFamily="34" charset="0"/>
              </a:rPr>
              <a:t>Syntax</a:t>
            </a:r>
          </a:p>
        </p:txBody>
      </p:sp>
      <p:sp>
        <p:nvSpPr>
          <p:cNvPr id="4" name="Rectangle 5"/>
          <p:cNvSpPr>
            <a:spLocks noChangeArrowheads="1"/>
          </p:cNvSpPr>
          <p:nvPr/>
        </p:nvSpPr>
        <p:spPr bwMode="auto">
          <a:xfrm>
            <a:off x="609600" y="1828800"/>
            <a:ext cx="8001000" cy="4114800"/>
          </a:xfrm>
          <a:prstGeom prst="rect">
            <a:avLst/>
          </a:prstGeom>
          <a:gradFill>
            <a:gsLst>
              <a:gs pos="0">
                <a:schemeClr val="accent1">
                  <a:lumMod val="60000"/>
                  <a:lumOff val="40000"/>
                </a:schemeClr>
              </a:gs>
              <a:gs pos="35000">
                <a:schemeClr val="accent1">
                  <a:lumMod val="40000"/>
                  <a:lumOff val="60000"/>
                </a:schemeClr>
              </a:gs>
              <a:gs pos="100000">
                <a:schemeClr val="accent1">
                  <a:lumMod val="20000"/>
                  <a:lumOff val="80000"/>
                </a:schemeClr>
              </a:gs>
            </a:gsLst>
          </a:gradFill>
          <a:ln>
            <a:solidFill>
              <a:schemeClr val="tx2">
                <a:lumMod val="75000"/>
              </a:schemeClr>
            </a:solidFill>
            <a:headEnd/>
            <a:tailEnd/>
          </a:ln>
        </p:spPr>
        <p:style>
          <a:lnRef idx="1">
            <a:schemeClr val="accent6"/>
          </a:lnRef>
          <a:fillRef idx="2">
            <a:schemeClr val="accent6"/>
          </a:fillRef>
          <a:effectRef idx="1">
            <a:schemeClr val="accent6"/>
          </a:effectRef>
          <a:fontRef idx="minor">
            <a:schemeClr val="dk1"/>
          </a:fontRef>
        </p:style>
        <p:txBody>
          <a:bodyPr wrap="none" anchor="ctr"/>
          <a:lstStyle/>
          <a:p>
            <a:pPr>
              <a:lnSpc>
                <a:spcPct val="85000"/>
              </a:lnSpc>
              <a:spcBef>
                <a:spcPct val="20000"/>
              </a:spcBef>
            </a:pPr>
            <a:r>
              <a:rPr lang="en-US" sz="3200" dirty="0">
                <a:solidFill>
                  <a:schemeClr val="tx1"/>
                </a:solidFill>
                <a:latin typeface="Consolas" pitchFamily="49" charset="0"/>
                <a:cs typeface="Consolas" pitchFamily="49" charset="0"/>
              </a:rPr>
              <a:t>SELECT </a:t>
            </a:r>
            <a:r>
              <a:rPr lang="en-US" sz="3200" dirty="0" smtClean="0">
                <a:solidFill>
                  <a:schemeClr val="tx1"/>
                </a:solidFill>
                <a:latin typeface="Consolas" pitchFamily="49" charset="0"/>
                <a:cs typeface="Consolas" pitchFamily="49" charset="0"/>
              </a:rPr>
              <a:t>“</a:t>
            </a:r>
            <a:r>
              <a:rPr lang="en-US" sz="3200" dirty="0" err="1" smtClean="0">
                <a:solidFill>
                  <a:schemeClr val="tx1"/>
                </a:solidFill>
                <a:latin typeface="Consolas" pitchFamily="49" charset="0"/>
                <a:cs typeface="Consolas" pitchFamily="49" charset="0"/>
              </a:rPr>
              <a:t>DAV:Href</a:t>
            </a:r>
            <a:r>
              <a:rPr lang="en-US" sz="3200" dirty="0" smtClean="0">
                <a:solidFill>
                  <a:schemeClr val="tx1"/>
                </a:solidFill>
                <a:latin typeface="Consolas" pitchFamily="49" charset="0"/>
                <a:cs typeface="Consolas" pitchFamily="49" charset="0"/>
              </a:rPr>
              <a:t>”, “Title”, </a:t>
            </a:r>
          </a:p>
          <a:p>
            <a:pPr>
              <a:lnSpc>
                <a:spcPct val="85000"/>
              </a:lnSpc>
              <a:spcBef>
                <a:spcPct val="20000"/>
              </a:spcBef>
            </a:pPr>
            <a:r>
              <a:rPr lang="en-US" sz="3200" dirty="0" smtClean="0">
                <a:solidFill>
                  <a:schemeClr val="tx1"/>
                </a:solidFill>
                <a:latin typeface="Consolas" pitchFamily="49" charset="0"/>
                <a:cs typeface="Consolas" pitchFamily="49" charset="0"/>
              </a:rPr>
              <a:t>“Description”</a:t>
            </a:r>
            <a:endParaRPr lang="en-US" sz="3200" dirty="0">
              <a:solidFill>
                <a:schemeClr val="tx1"/>
              </a:solidFill>
              <a:latin typeface="Consolas" pitchFamily="49" charset="0"/>
              <a:cs typeface="Consolas" pitchFamily="49" charset="0"/>
            </a:endParaRPr>
          </a:p>
          <a:p>
            <a:pPr>
              <a:lnSpc>
                <a:spcPct val="85000"/>
              </a:lnSpc>
              <a:spcBef>
                <a:spcPct val="20000"/>
              </a:spcBef>
            </a:pPr>
            <a:r>
              <a:rPr lang="en-US" sz="3200" dirty="0">
                <a:solidFill>
                  <a:schemeClr val="tx1"/>
                </a:solidFill>
                <a:latin typeface="Consolas" pitchFamily="49" charset="0"/>
                <a:cs typeface="Consolas" pitchFamily="49" charset="0"/>
              </a:rPr>
              <a:t>FROM </a:t>
            </a:r>
            <a:r>
              <a:rPr lang="en-US" sz="3200" dirty="0" smtClean="0">
                <a:solidFill>
                  <a:schemeClr val="tx1"/>
                </a:solidFill>
                <a:latin typeface="Consolas" pitchFamily="49" charset="0"/>
                <a:cs typeface="Consolas" pitchFamily="49" charset="0"/>
              </a:rPr>
              <a:t>SCOPE</a:t>
            </a:r>
            <a:r>
              <a:rPr lang="en-US" sz="3200" dirty="0">
                <a:solidFill>
                  <a:schemeClr val="tx1"/>
                </a:solidFill>
                <a:latin typeface="Consolas" pitchFamily="49" charset="0"/>
                <a:cs typeface="Consolas" pitchFamily="49" charset="0"/>
              </a:rPr>
              <a:t>()</a:t>
            </a:r>
          </a:p>
          <a:p>
            <a:pPr>
              <a:lnSpc>
                <a:spcPct val="85000"/>
              </a:lnSpc>
              <a:spcBef>
                <a:spcPct val="20000"/>
              </a:spcBef>
            </a:pPr>
            <a:r>
              <a:rPr lang="en-US" sz="3200" dirty="0">
                <a:solidFill>
                  <a:schemeClr val="tx1"/>
                </a:solidFill>
                <a:latin typeface="Consolas" pitchFamily="49" charset="0"/>
                <a:cs typeface="Consolas" pitchFamily="49" charset="0"/>
              </a:rPr>
              <a:t>WHERE FREETEXT(‘gallery hinges’)</a:t>
            </a:r>
          </a:p>
          <a:p>
            <a:pPr>
              <a:lnSpc>
                <a:spcPct val="85000"/>
              </a:lnSpc>
              <a:spcBef>
                <a:spcPct val="20000"/>
              </a:spcBef>
            </a:pPr>
            <a:r>
              <a:rPr lang="en-US" sz="3200" dirty="0">
                <a:solidFill>
                  <a:schemeClr val="tx1"/>
                </a:solidFill>
                <a:latin typeface="Consolas" pitchFamily="49" charset="0"/>
                <a:cs typeface="Consolas" pitchFamily="49" charset="0"/>
              </a:rPr>
              <a:t>AND </a:t>
            </a:r>
            <a:r>
              <a:rPr lang="en-US" sz="3200" dirty="0" smtClean="0">
                <a:solidFill>
                  <a:schemeClr val="tx1"/>
                </a:solidFill>
                <a:latin typeface="Consolas" pitchFamily="49" charset="0"/>
                <a:cs typeface="Consolas" pitchFamily="49" charset="0"/>
              </a:rPr>
              <a:t>“SITE” </a:t>
            </a:r>
            <a:r>
              <a:rPr lang="en-US" sz="3200" dirty="0">
                <a:solidFill>
                  <a:schemeClr val="tx1"/>
                </a:solidFill>
                <a:latin typeface="Consolas" pitchFamily="49" charset="0"/>
                <a:cs typeface="Consolas" pitchFamily="49" charset="0"/>
              </a:rPr>
              <a:t>= “http://</a:t>
            </a:r>
            <a:r>
              <a:rPr lang="en-US" sz="3200" dirty="0" smtClean="0">
                <a:solidFill>
                  <a:schemeClr val="tx1"/>
                </a:solidFill>
                <a:latin typeface="Consolas" pitchFamily="49" charset="0"/>
                <a:cs typeface="Consolas" pitchFamily="49" charset="0"/>
              </a:rPr>
              <a:t>support”</a:t>
            </a:r>
            <a:endParaRPr lang="en-US" sz="3200" dirty="0">
              <a:solidFill>
                <a:schemeClr val="tx1"/>
              </a:solidFill>
              <a:latin typeface="Consolas" pitchFamily="49" charset="0"/>
              <a:cs typeface="Consolas" pitchFamily="49" charset="0"/>
            </a:endParaRPr>
          </a:p>
          <a:p>
            <a:pPr>
              <a:lnSpc>
                <a:spcPct val="85000"/>
              </a:lnSpc>
              <a:spcBef>
                <a:spcPct val="20000"/>
              </a:spcBef>
            </a:pPr>
            <a:r>
              <a:rPr lang="en-US" sz="3200" dirty="0">
                <a:solidFill>
                  <a:schemeClr val="tx1"/>
                </a:solidFill>
                <a:latin typeface="Consolas" pitchFamily="49" charset="0"/>
                <a:cs typeface="Consolas" pitchFamily="49" charset="0"/>
              </a:rPr>
              <a:t>AND </a:t>
            </a:r>
            <a:r>
              <a:rPr lang="en-US" sz="3200" dirty="0" smtClean="0">
                <a:solidFill>
                  <a:schemeClr val="tx1"/>
                </a:solidFill>
                <a:latin typeface="Consolas" pitchFamily="49" charset="0"/>
                <a:cs typeface="Consolas" pitchFamily="49" charset="0"/>
              </a:rPr>
              <a:t>“SCOPE” </a:t>
            </a:r>
            <a:r>
              <a:rPr lang="en-US" sz="3200" dirty="0">
                <a:solidFill>
                  <a:schemeClr val="tx1"/>
                </a:solidFill>
                <a:latin typeface="Consolas" pitchFamily="49" charset="0"/>
                <a:cs typeface="Consolas" pitchFamily="49" charset="0"/>
              </a:rPr>
              <a:t>= “Products”</a:t>
            </a:r>
          </a:p>
          <a:p>
            <a:pPr>
              <a:lnSpc>
                <a:spcPct val="85000"/>
              </a:lnSpc>
              <a:spcBef>
                <a:spcPct val="20000"/>
              </a:spcBef>
            </a:pPr>
            <a:r>
              <a:rPr lang="en-US" sz="3200" dirty="0">
                <a:solidFill>
                  <a:schemeClr val="tx1"/>
                </a:solidFill>
                <a:latin typeface="Consolas" pitchFamily="49" charset="0"/>
                <a:cs typeface="Consolas" pitchFamily="49" charset="0"/>
              </a:rPr>
              <a:t>AND NOT CONTAINS(‘brass’) </a:t>
            </a:r>
          </a:p>
        </p:txBody>
      </p:sp>
    </p:spTree>
    <p:extLst>
      <p:ext uri="{BB962C8B-B14F-4D97-AF65-F5344CB8AC3E}">
        <p14:creationId xmlns:p14="http://schemas.microsoft.com/office/powerpoint/2010/main" val="89335995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r>
              <a:rPr lang="en-US" dirty="0"/>
              <a:t>Process Results</a:t>
            </a:r>
          </a:p>
        </p:txBody>
      </p:sp>
      <p:sp>
        <p:nvSpPr>
          <p:cNvPr id="22529" name="Rectangle 31"/>
          <p:cNvSpPr>
            <a:spLocks noGrp="1"/>
          </p:cNvSpPr>
          <p:nvPr>
            <p:ph idx="1"/>
          </p:nvPr>
        </p:nvSpPr>
        <p:spPr>
          <a:noFill/>
        </p:spPr>
        <p:txBody>
          <a:bodyPr>
            <a:normAutofit lnSpcReduction="10000"/>
          </a:bodyPr>
          <a:lstStyle/>
          <a:p>
            <a:r>
              <a:rPr lang="en-US" dirty="0"/>
              <a:t>'</a:t>
            </a:r>
            <a:r>
              <a:rPr lang="en-US" dirty="0" err="1"/>
              <a:t>ResultsTableCollection</a:t>
            </a:r>
            <a:r>
              <a:rPr lang="en-US" dirty="0"/>
              <a:t>': </a:t>
            </a:r>
            <a:r>
              <a:rPr lang="en-US" dirty="0" err="1"/>
              <a:t>IDataReaders</a:t>
            </a:r>
            <a:endParaRPr lang="en-US" dirty="0"/>
          </a:p>
          <a:p>
            <a:r>
              <a:rPr lang="en-US" dirty="0" smtClean="0"/>
              <a:t>One </a:t>
            </a:r>
            <a:r>
              <a:rPr lang="en-US" dirty="0"/>
              <a:t>table for each requested result type</a:t>
            </a:r>
          </a:p>
          <a:p>
            <a:pPr lvl="1"/>
            <a:r>
              <a:rPr lang="en-US" dirty="0" err="1"/>
              <a:t>RelevantResults</a:t>
            </a:r>
            <a:endParaRPr lang="en-US" dirty="0"/>
          </a:p>
          <a:p>
            <a:pPr lvl="1"/>
            <a:r>
              <a:rPr lang="en-US" dirty="0" err="1" smtClean="0"/>
              <a:t>SpecialTermResults</a:t>
            </a:r>
            <a:endParaRPr lang="en-US" dirty="0" smtClean="0"/>
          </a:p>
          <a:p>
            <a:pPr lvl="1"/>
            <a:r>
              <a:rPr lang="en-US" dirty="0" err="1" smtClean="0"/>
              <a:t>RefinementResults</a:t>
            </a:r>
            <a:endParaRPr lang="en-US" dirty="0"/>
          </a:p>
          <a:p>
            <a:pPr lvl="1"/>
            <a:r>
              <a:rPr lang="en-US" dirty="0" err="1" smtClean="0"/>
              <a:t>VisualBestBetsResults</a:t>
            </a:r>
            <a:endParaRPr lang="en-US" dirty="0"/>
          </a:p>
          <a:p>
            <a:pPr lvl="1"/>
            <a:r>
              <a:rPr lang="en-US" dirty="0" err="1"/>
              <a:t>HighConfidenceResults</a:t>
            </a:r>
            <a:endParaRPr lang="en-US" dirty="0"/>
          </a:p>
          <a:p>
            <a:pPr lvl="1"/>
            <a:r>
              <a:rPr lang="en-US" dirty="0" err="1" smtClean="0"/>
              <a:t>DefinitionResults</a:t>
            </a:r>
            <a:endParaRPr lang="en-US" dirty="0" smtClean="0"/>
          </a:p>
          <a:p>
            <a:r>
              <a:rPr lang="en-US" dirty="0" smtClean="0"/>
              <a:t>Tip: use LINQ to work with results</a:t>
            </a:r>
            <a:endParaRPr lang="en-US" dirty="0"/>
          </a:p>
        </p:txBody>
      </p:sp>
    </p:spTree>
    <p:extLst>
      <p:ext uri="{BB962C8B-B14F-4D97-AF65-F5344CB8AC3E}">
        <p14:creationId xmlns:p14="http://schemas.microsoft.com/office/powerpoint/2010/main" val="2970598380"/>
      </p:ext>
    </p:extLst>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2" y="4406900"/>
            <a:ext cx="8040687" cy="1362075"/>
          </a:xfrm>
        </p:spPr>
        <p:txBody>
          <a:bodyPr>
            <a:noAutofit/>
          </a:bodyPr>
          <a:lstStyle/>
          <a:p>
            <a:pPr>
              <a:defRPr/>
            </a:pPr>
            <a:r>
              <a:rPr lang="en-US" sz="4400"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rPr>
              <a:t>Use </a:t>
            </a:r>
            <a:r>
              <a:rPr lang="en-US" sz="4400" dirty="0" err="1">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rPr>
              <a:t>SharePOint</a:t>
            </a:r>
            <a:r>
              <a:rPr lang="en-US" sz="4400"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rPr>
              <a:t> search to create custom solutions</a:t>
            </a:r>
          </a:p>
        </p:txBody>
      </p:sp>
      <p:sp>
        <p:nvSpPr>
          <p:cNvPr id="5" name="Rectangle 4"/>
          <p:cNvSpPr/>
          <p:nvPr/>
        </p:nvSpPr>
        <p:spPr>
          <a:xfrm>
            <a:off x="3247760" y="1785590"/>
            <a:ext cx="2648482" cy="1200329"/>
          </a:xfrm>
          <a:prstGeom prst="rect">
            <a:avLst/>
          </a:prstGeom>
          <a:noFill/>
        </p:spPr>
        <p:txBody>
          <a:bodyPr wrap="none" lIns="91440" tIns="45720" rIns="91440" bIns="45720">
            <a:spAutoFit/>
          </a:bodyPr>
          <a:lstStyle/>
          <a:p>
            <a:pPr algn="ctr"/>
            <a:r>
              <a:rPr lang="en-US" sz="7200" b="1" dirty="0" smtClean="0">
                <a:ln w="10541" cmpd="sng">
                  <a:solidFill>
                    <a:schemeClr val="accent4">
                      <a:lumMod val="75000"/>
                    </a:schemeClr>
                  </a:solidFill>
                  <a:prstDash val="solid"/>
                </a:ln>
                <a:gradFill flip="none" rotWithShape="1">
                  <a:gsLst>
                    <a:gs pos="0">
                      <a:srgbClr xmlns:mc="http://schemas.openxmlformats.org/markup-compatibility/2006" xmlns:a14="http://schemas.microsoft.com/office/drawing/2010/main" val="3E158D" mc:Ignorable=""/>
                    </a:gs>
                    <a:gs pos="50000">
                      <a:srgbClr xmlns:mc="http://schemas.openxmlformats.org/markup-compatibility/2006" xmlns:a14="http://schemas.microsoft.com/office/drawing/2010/main" val="645199" mc:Ignorable=""/>
                    </a:gs>
                    <a:gs pos="100000">
                      <a:schemeClr val="accent4">
                        <a:lumMod val="60000"/>
                        <a:lumOff val="40000"/>
                      </a:schemeClr>
                    </a:gs>
                  </a:gsLst>
                  <a:lin ang="5400000" scaled="1"/>
                  <a:tileRect/>
                </a:gradFill>
              </a:rPr>
              <a:t>DEMO</a:t>
            </a:r>
            <a:endParaRPr lang="en-US" sz="7200" b="1" dirty="0">
              <a:ln w="10541" cmpd="sng">
                <a:solidFill>
                  <a:schemeClr val="accent4">
                    <a:lumMod val="75000"/>
                  </a:schemeClr>
                </a:solidFill>
                <a:prstDash val="solid"/>
              </a:ln>
              <a:gradFill flip="none" rotWithShape="1">
                <a:gsLst>
                  <a:gs pos="0">
                    <a:srgbClr xmlns:mc="http://schemas.openxmlformats.org/markup-compatibility/2006" xmlns:a14="http://schemas.microsoft.com/office/drawing/2010/main" val="3E158D" mc:Ignorable=""/>
                  </a:gs>
                  <a:gs pos="50000">
                    <a:srgbClr xmlns:mc="http://schemas.openxmlformats.org/markup-compatibility/2006" xmlns:a14="http://schemas.microsoft.com/office/drawing/2010/main" val="645199" mc:Ignorable=""/>
                  </a:gs>
                  <a:gs pos="100000">
                    <a:schemeClr val="accent4">
                      <a:lumMod val="60000"/>
                      <a:lumOff val="40000"/>
                    </a:schemeClr>
                  </a:gs>
                </a:gsLst>
                <a:lin ang="5400000" scaled="1"/>
                <a:tileRect/>
              </a:gradFill>
            </a:endParaRPr>
          </a:p>
        </p:txBody>
      </p:sp>
    </p:spTree>
    <p:extLst>
      <p:ext uri="{BB962C8B-B14F-4D97-AF65-F5344CB8AC3E}">
        <p14:creationId xmlns:p14="http://schemas.microsoft.com/office/powerpoint/2010/main" val="398000845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8654" y="2133600"/>
            <a:ext cx="6986720" cy="1938992"/>
          </a:xfrm>
          <a:prstGeom prst="rect">
            <a:avLst/>
          </a:prstGeom>
          <a:noFill/>
        </p:spPr>
        <p:txBody>
          <a:bodyPr wrap="none">
            <a:spAutoFit/>
          </a:bodyPr>
          <a:lstStyle/>
          <a:p>
            <a:pPr algn="ctr">
              <a:defRPr/>
            </a:pPr>
            <a:r>
              <a:rPr lang="en-US" sz="6000" b="1"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rPr>
              <a:t>Using PowerShell for </a:t>
            </a:r>
          </a:p>
          <a:p>
            <a:pPr algn="ctr">
              <a:defRPr/>
            </a:pPr>
            <a:r>
              <a:rPr lang="en-US" sz="6000" b="1"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rPr>
              <a:t>SharePoint Search</a:t>
            </a:r>
            <a:endParaRPr lang="nl-NL" sz="6000" b="1"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endParaRPr>
          </a:p>
        </p:txBody>
      </p:sp>
    </p:spTree>
    <p:extLst>
      <p:ext uri="{BB962C8B-B14F-4D97-AF65-F5344CB8AC3E}">
        <p14:creationId xmlns:p14="http://schemas.microsoft.com/office/powerpoint/2010/main" val="9975115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9331" y="2133600"/>
            <a:ext cx="7705379" cy="1938992"/>
          </a:xfrm>
          <a:prstGeom prst="rect">
            <a:avLst/>
          </a:prstGeom>
          <a:noFill/>
        </p:spPr>
        <p:txBody>
          <a:bodyPr wrap="none">
            <a:spAutoFit/>
          </a:bodyPr>
          <a:lstStyle/>
          <a:p>
            <a:pPr algn="ctr">
              <a:defRPr/>
            </a:pPr>
            <a:r>
              <a:rPr lang="en-US" sz="6000" b="1"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rPr>
              <a:t>Improvements in </a:t>
            </a:r>
            <a:endParaRPr lang="en-US" sz="6000" b="1" dirty="0" smtClean="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endParaRPr>
          </a:p>
          <a:p>
            <a:pPr algn="ctr">
              <a:defRPr/>
            </a:pPr>
            <a:r>
              <a:rPr lang="en-US" sz="6000" b="1" dirty="0" smtClean="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rPr>
              <a:t>SharePoint </a:t>
            </a:r>
            <a:r>
              <a:rPr lang="en-US" sz="6000" b="1"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rPr>
              <a:t>2010 Search</a:t>
            </a:r>
          </a:p>
        </p:txBody>
      </p:sp>
    </p:spTree>
    <p:extLst>
      <p:ext uri="{BB962C8B-B14F-4D97-AF65-F5344CB8AC3E}">
        <p14:creationId xmlns:p14="http://schemas.microsoft.com/office/powerpoint/2010/main" val="255559806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t>Manageability - PowerShell</a:t>
            </a:r>
            <a:endParaRPr lang="en-US" dirty="0"/>
          </a:p>
        </p:txBody>
      </p:sp>
      <p:sp>
        <p:nvSpPr>
          <p:cNvPr id="28675" name="Content Placeholder 6"/>
          <p:cNvSpPr>
            <a:spLocks noGrp="1"/>
          </p:cNvSpPr>
          <p:nvPr>
            <p:ph idx="1"/>
          </p:nvPr>
        </p:nvSpPr>
        <p:spPr/>
        <p:txBody>
          <a:bodyPr/>
          <a:lstStyle/>
          <a:p>
            <a:r>
              <a:rPr lang="en-US" dirty="0"/>
              <a:t>118 SharePoint Search </a:t>
            </a:r>
            <a:r>
              <a:rPr lang="en-US" dirty="0" err="1"/>
              <a:t>cmdlets</a:t>
            </a:r>
            <a:r>
              <a:rPr lang="en-US" dirty="0"/>
              <a:t>!</a:t>
            </a:r>
          </a:p>
          <a:p>
            <a:r>
              <a:rPr lang="en-US" dirty="0" smtClean="0"/>
              <a:t>Verbs, nouns, objects , pipes, and scripts</a:t>
            </a:r>
          </a:p>
          <a:p>
            <a:pPr lvl="1"/>
            <a:r>
              <a:rPr lang="en-US" dirty="0" smtClean="0"/>
              <a:t>Get-</a:t>
            </a:r>
            <a:r>
              <a:rPr lang="en-US" dirty="0" err="1" smtClean="0"/>
              <a:t>SPEnterpriseSearchServiceApplication</a:t>
            </a:r>
            <a:r>
              <a:rPr lang="en-US" dirty="0" smtClean="0"/>
              <a:t> | Set-</a:t>
            </a:r>
            <a:r>
              <a:rPr lang="en-US" dirty="0" err="1" smtClean="0"/>
              <a:t>SPEnterpriseSearchServiceApplication</a:t>
            </a:r>
            <a:endParaRPr lang="en-US" dirty="0" smtClean="0"/>
          </a:p>
          <a:p>
            <a:r>
              <a:rPr lang="en-US" dirty="0" smtClean="0"/>
              <a:t>Unlock advanced configurations</a:t>
            </a:r>
          </a:p>
          <a:p>
            <a:pPr lvl="1"/>
            <a:r>
              <a:rPr lang="en-US" dirty="0" smtClean="0"/>
              <a:t>SSA </a:t>
            </a:r>
            <a:r>
              <a:rPr lang="en-US" dirty="0" err="1" smtClean="0"/>
              <a:t>VerboseQueryMonitoring</a:t>
            </a:r>
            <a:endParaRPr lang="en-US" dirty="0" smtClean="0"/>
          </a:p>
          <a:p>
            <a:pPr lvl="1"/>
            <a:r>
              <a:rPr lang="en-US" dirty="0" smtClean="0"/>
              <a:t>Import-</a:t>
            </a:r>
            <a:r>
              <a:rPr lang="en-US" dirty="0" err="1" smtClean="0"/>
              <a:t>SPEnterpriseSearchTopology</a:t>
            </a:r>
            <a:endParaRPr lang="en-US" dirty="0" smtClean="0"/>
          </a:p>
          <a:p>
            <a:pPr lvl="1"/>
            <a:r>
              <a:rPr lang="en-US" dirty="0" smtClean="0"/>
              <a:t>Export-</a:t>
            </a:r>
            <a:r>
              <a:rPr lang="en-US" dirty="0" err="1" smtClean="0"/>
              <a:t>SPEnterpriseSearchTopology</a:t>
            </a:r>
            <a:endParaRPr lang="en-US" dirty="0" smtClean="0"/>
          </a:p>
          <a:p>
            <a:endParaRPr lang="en-US" dirty="0" smtClean="0"/>
          </a:p>
        </p:txBody>
      </p:sp>
    </p:spTree>
    <p:extLst>
      <p:ext uri="{BB962C8B-B14F-4D97-AF65-F5344CB8AC3E}">
        <p14:creationId xmlns:p14="http://schemas.microsoft.com/office/powerpoint/2010/main" val="288904263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l-NL" dirty="0" smtClean="0"/>
              <a:t>Export Search </a:t>
            </a:r>
            <a:r>
              <a:rPr lang="nl-NL" dirty="0" err="1" smtClean="0"/>
              <a:t>Topology</a:t>
            </a:r>
            <a:endParaRPr lang="nl-NL"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457738"/>
            <a:ext cx="8686800" cy="113306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2667000"/>
            <a:ext cx="7991390" cy="3533343"/>
          </a:xfrm>
          <a:prstGeom prst="rect">
            <a:avLst/>
          </a:prstGeom>
        </p:spPr>
      </p:pic>
    </p:spTree>
    <p:extLst>
      <p:ext uri="{BB962C8B-B14F-4D97-AF65-F5344CB8AC3E}">
        <p14:creationId xmlns:p14="http://schemas.microsoft.com/office/powerpoint/2010/main" val="370377878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Example</a:t>
            </a:r>
            <a:r>
              <a:rPr lang="nl-NL" dirty="0" smtClean="0"/>
              <a:t> – </a:t>
            </a:r>
            <a:r>
              <a:rPr lang="nl-NL" dirty="0" err="1" smtClean="0"/>
              <a:t>Crawled</a:t>
            </a:r>
            <a:r>
              <a:rPr lang="nl-NL" dirty="0" smtClean="0"/>
              <a:t> </a:t>
            </a:r>
            <a:r>
              <a:rPr lang="nl-NL" dirty="0" err="1" smtClean="0"/>
              <a:t>Properties</a:t>
            </a:r>
            <a:endParaRPr lang="nl-NL"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0906" y="4114800"/>
            <a:ext cx="6822094" cy="22860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447800"/>
            <a:ext cx="4352381" cy="2742857"/>
          </a:xfrm>
          <a:prstGeom prst="rect">
            <a:avLst/>
          </a:prstGeom>
        </p:spPr>
      </p:pic>
    </p:spTree>
    <p:extLst>
      <p:ext uri="{BB962C8B-B14F-4D97-AF65-F5344CB8AC3E}">
        <p14:creationId xmlns:p14="http://schemas.microsoft.com/office/powerpoint/2010/main" val="72552430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l-NL" dirty="0" smtClean="0"/>
              <a:t>Summary</a:t>
            </a:r>
            <a:endParaRPr lang="nl-NL" dirty="0"/>
          </a:p>
        </p:txBody>
      </p:sp>
      <p:sp>
        <p:nvSpPr>
          <p:cNvPr id="5" name="Content Placeholder 4"/>
          <p:cNvSpPr>
            <a:spLocks noGrp="1"/>
          </p:cNvSpPr>
          <p:nvPr>
            <p:ph idx="1"/>
          </p:nvPr>
        </p:nvSpPr>
        <p:spPr/>
        <p:txBody>
          <a:bodyPr/>
          <a:lstStyle/>
          <a:p>
            <a:r>
              <a:rPr lang="nl-NL" dirty="0" err="1" smtClean="0"/>
              <a:t>Highly</a:t>
            </a:r>
            <a:r>
              <a:rPr lang="nl-NL" dirty="0" smtClean="0"/>
              <a:t> </a:t>
            </a:r>
            <a:r>
              <a:rPr lang="nl-NL" dirty="0" err="1" smtClean="0"/>
              <a:t>customisable</a:t>
            </a:r>
            <a:r>
              <a:rPr lang="nl-NL" dirty="0" smtClean="0"/>
              <a:t> search UI</a:t>
            </a:r>
          </a:p>
          <a:p>
            <a:r>
              <a:rPr lang="nl-NL" dirty="0" smtClean="0"/>
              <a:t>Public web parts </a:t>
            </a:r>
            <a:r>
              <a:rPr lang="nl-NL" dirty="0" err="1" smtClean="0"/>
              <a:t>and</a:t>
            </a:r>
            <a:r>
              <a:rPr lang="nl-NL" dirty="0" smtClean="0"/>
              <a:t> </a:t>
            </a:r>
            <a:r>
              <a:rPr lang="nl-NL" dirty="0" err="1" smtClean="0"/>
              <a:t>SharedQueryManager</a:t>
            </a:r>
            <a:r>
              <a:rPr lang="nl-NL" dirty="0" smtClean="0"/>
              <a:t> </a:t>
            </a:r>
          </a:p>
          <a:p>
            <a:r>
              <a:rPr lang="nl-NL" dirty="0" smtClean="0"/>
              <a:t>New Connector </a:t>
            </a:r>
            <a:r>
              <a:rPr lang="nl-NL" dirty="0" err="1" smtClean="0"/>
              <a:t>framework</a:t>
            </a:r>
            <a:endParaRPr lang="nl-NL" dirty="0" smtClean="0"/>
          </a:p>
          <a:p>
            <a:r>
              <a:rPr lang="nl-NL" dirty="0" err="1" smtClean="0"/>
              <a:t>FullTextSqlQuery</a:t>
            </a:r>
            <a:r>
              <a:rPr lang="nl-NL" dirty="0" smtClean="0"/>
              <a:t> </a:t>
            </a:r>
            <a:r>
              <a:rPr lang="nl-NL" dirty="0" err="1" smtClean="0"/>
              <a:t>for</a:t>
            </a:r>
            <a:r>
              <a:rPr lang="nl-NL" dirty="0" smtClean="0"/>
              <a:t> </a:t>
            </a:r>
            <a:r>
              <a:rPr lang="nl-NL" dirty="0" err="1" smtClean="0"/>
              <a:t>writing</a:t>
            </a:r>
            <a:r>
              <a:rPr lang="nl-NL" dirty="0" smtClean="0"/>
              <a:t> </a:t>
            </a:r>
            <a:r>
              <a:rPr lang="nl-NL" dirty="0" err="1" smtClean="0"/>
              <a:t>your</a:t>
            </a:r>
            <a:r>
              <a:rPr lang="nl-NL" dirty="0" smtClean="0"/>
              <a:t> </a:t>
            </a:r>
            <a:r>
              <a:rPr lang="nl-NL" dirty="0" err="1" smtClean="0"/>
              <a:t>own</a:t>
            </a:r>
            <a:r>
              <a:rPr lang="nl-NL" dirty="0" smtClean="0"/>
              <a:t> complex search </a:t>
            </a:r>
            <a:r>
              <a:rPr lang="nl-NL" dirty="0" err="1" smtClean="0"/>
              <a:t>queries</a:t>
            </a:r>
            <a:endParaRPr lang="nl-NL" dirty="0" smtClean="0"/>
          </a:p>
          <a:p>
            <a:r>
              <a:rPr lang="nl-NL" dirty="0" smtClean="0"/>
              <a:t>LINQ </a:t>
            </a:r>
            <a:r>
              <a:rPr lang="nl-NL" dirty="0" err="1" smtClean="0"/>
              <a:t>for</a:t>
            </a:r>
            <a:r>
              <a:rPr lang="nl-NL" dirty="0" smtClean="0"/>
              <a:t> managing </a:t>
            </a:r>
            <a:r>
              <a:rPr lang="nl-NL" dirty="0" err="1" smtClean="0"/>
              <a:t>result</a:t>
            </a:r>
            <a:r>
              <a:rPr lang="nl-NL" dirty="0" smtClean="0"/>
              <a:t> sets</a:t>
            </a:r>
          </a:p>
          <a:p>
            <a:r>
              <a:rPr lang="nl-NL" dirty="0" err="1" smtClean="0"/>
              <a:t>PowerShell</a:t>
            </a:r>
            <a:r>
              <a:rPr lang="nl-NL" dirty="0" smtClean="0"/>
              <a:t> </a:t>
            </a:r>
            <a:r>
              <a:rPr lang="nl-NL" dirty="0" err="1" smtClean="0"/>
              <a:t>for</a:t>
            </a:r>
            <a:r>
              <a:rPr lang="nl-NL" dirty="0" smtClean="0"/>
              <a:t> </a:t>
            </a:r>
            <a:r>
              <a:rPr lang="nl-NL" dirty="0" err="1" smtClean="0"/>
              <a:t>configuring</a:t>
            </a:r>
            <a:r>
              <a:rPr lang="nl-NL" dirty="0" smtClean="0"/>
              <a:t> </a:t>
            </a:r>
            <a:r>
              <a:rPr lang="nl-NL" dirty="0" err="1" smtClean="0"/>
              <a:t>and</a:t>
            </a:r>
            <a:r>
              <a:rPr lang="nl-NL" dirty="0" smtClean="0"/>
              <a:t> managing search</a:t>
            </a:r>
          </a:p>
          <a:p>
            <a:endParaRPr lang="nl-NL" dirty="0" smtClean="0"/>
          </a:p>
          <a:p>
            <a:endParaRPr lang="nl-NL" dirty="0" smtClean="0"/>
          </a:p>
          <a:p>
            <a:endParaRPr lang="nl-NL" dirty="0"/>
          </a:p>
        </p:txBody>
      </p:sp>
    </p:spTree>
    <p:extLst>
      <p:ext uri="{BB962C8B-B14F-4D97-AF65-F5344CB8AC3E}">
        <p14:creationId xmlns:p14="http://schemas.microsoft.com/office/powerpoint/2010/main" val="363168014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87116" y="2780928"/>
            <a:ext cx="2769797" cy="1015663"/>
          </a:xfrm>
          <a:prstGeom prst="rect">
            <a:avLst/>
          </a:prstGeom>
          <a:noFill/>
        </p:spPr>
        <p:txBody>
          <a:bodyPr wrap="none">
            <a:spAutoFit/>
          </a:bodyPr>
          <a:lstStyle/>
          <a:p>
            <a:pPr algn="ctr">
              <a:defRPr/>
            </a:pPr>
            <a:r>
              <a:rPr lang="en-US" sz="6000" b="1" dirty="0" err="1" smtClean="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rPr>
              <a:t>Vragen</a:t>
            </a:r>
            <a:r>
              <a:rPr lang="en-US" sz="6000" b="1" dirty="0" smtClean="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rPr>
              <a:t>?</a:t>
            </a:r>
            <a:endParaRPr lang="nl-NL" sz="6000" b="1" dirty="0">
              <a:solidFill>
                <a:srgbClr xmlns:mc="http://schemas.openxmlformats.org/markup-compatibility/2006" xmlns:a14="http://schemas.microsoft.com/office/drawing/2010/main" val="634AA0" mc:Ignorable=""/>
              </a:solidFill>
              <a:effectLst>
                <a:innerShdw blurRad="63500" dist="50800" dir="13500000">
                  <a:prstClr val="black">
                    <a:alpha val="50000"/>
                  </a:prstClr>
                </a:innerShdw>
              </a:effectLst>
              <a:latin typeface="+mj-lt"/>
              <a:ea typeface="+mj-ea"/>
              <a:cs typeface="+mj-cs"/>
            </a:endParaRPr>
          </a:p>
        </p:txBody>
      </p:sp>
      <p:pic>
        <p:nvPicPr>
          <p:cNvPr id="3" name="Picture 2" descr="X:\Huistijl\2007Logos - nieuw\png\MacawLogoPayOffPaarsGeel.png"/>
          <p:cNvPicPr>
            <a:picLocks noChangeAspect="1" noChangeArrowheads="1"/>
          </p:cNvPicPr>
          <p:nvPr/>
        </p:nvPicPr>
        <p:blipFill>
          <a:blip r:embed="rId2"/>
          <a:srcRect/>
          <a:stretch>
            <a:fillRect/>
          </a:stretch>
        </p:blipFill>
        <p:spPr bwMode="auto">
          <a:xfrm>
            <a:off x="467544" y="116632"/>
            <a:ext cx="3714776" cy="2168281"/>
          </a:xfrm>
          <a:prstGeom prst="rect">
            <a:avLst/>
          </a:prstGeom>
          <a:noFill/>
        </p:spPr>
      </p:pic>
    </p:spTree>
    <p:extLst>
      <p:ext uri="{BB962C8B-B14F-4D97-AF65-F5344CB8AC3E}">
        <p14:creationId xmlns:p14="http://schemas.microsoft.com/office/powerpoint/2010/main" val="5183519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4868863" y="4711700"/>
            <a:ext cx="5037137" cy="1308100"/>
          </a:xfrm>
          <a:prstGeom prst="rect">
            <a:avLst/>
          </a:prstGeom>
        </p:spPr>
        <p:txBody>
          <a:bodyPr>
            <a:spAutoFit/>
          </a:bodyPr>
          <a:lstStyle/>
          <a:p>
            <a:pPr marL="231775" indent="-231775">
              <a:spcAft>
                <a:spcPts val="600"/>
              </a:spcAft>
              <a:buClr>
                <a:schemeClr val="accent6"/>
              </a:buClr>
              <a:buFont typeface="Arial" pitchFamily="34" charset="0"/>
              <a:buChar char="•"/>
              <a:defRPr/>
            </a:pPr>
            <a:r>
              <a:rPr lang="en-US" sz="1600" dirty="0"/>
              <a:t>Common Connector Framework (BDC)</a:t>
            </a:r>
          </a:p>
          <a:p>
            <a:pPr marL="231775" indent="-231775">
              <a:spcAft>
                <a:spcPts val="600"/>
              </a:spcAft>
              <a:buClr>
                <a:schemeClr val="accent6"/>
              </a:buClr>
              <a:buFont typeface="Arial" pitchFamily="34" charset="0"/>
              <a:buChar char="•"/>
              <a:defRPr/>
            </a:pPr>
            <a:r>
              <a:rPr lang="en-US" sz="1600" dirty="0"/>
              <a:t>APIs and developer experience</a:t>
            </a:r>
          </a:p>
          <a:p>
            <a:pPr marL="231775" indent="-231775">
              <a:spcAft>
                <a:spcPts val="600"/>
              </a:spcAft>
              <a:buClr>
                <a:schemeClr val="accent6"/>
              </a:buClr>
              <a:buFont typeface="Arial" pitchFamily="34" charset="0"/>
              <a:buChar char="•"/>
              <a:defRPr/>
            </a:pPr>
            <a:r>
              <a:rPr lang="en-US" sz="1600" dirty="0"/>
              <a:t>Admin &amp; deployment capabilities</a:t>
            </a:r>
          </a:p>
          <a:p>
            <a:pPr marL="231775" indent="-231775">
              <a:spcAft>
                <a:spcPts val="600"/>
              </a:spcAft>
              <a:buClr>
                <a:schemeClr val="accent6"/>
              </a:buClr>
              <a:buFont typeface="Arial" pitchFamily="34" charset="0"/>
              <a:buChar char="•"/>
              <a:defRPr/>
            </a:pPr>
            <a:r>
              <a:rPr lang="en-US" sz="1600" dirty="0"/>
              <a:t>Operations advantages (SCOM, scripting)</a:t>
            </a:r>
          </a:p>
        </p:txBody>
      </p:sp>
      <p:sp>
        <p:nvSpPr>
          <p:cNvPr id="20" name="Rounded Rectangle 19"/>
          <p:cNvSpPr/>
          <p:nvPr/>
        </p:nvSpPr>
        <p:spPr bwMode="auto">
          <a:xfrm>
            <a:off x="6019801" y="1447800"/>
            <a:ext cx="3048000" cy="1295400"/>
          </a:xfrm>
          <a:prstGeom prst="roundRect">
            <a:avLst>
              <a:gd name="adj" fmla="val 19171"/>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cap="rnd">
            <a:solidFill>
              <a:srgbClr xmlns:mc="http://schemas.openxmlformats.org/markup-compatibility/2006" xmlns:a14="http://schemas.microsoft.com/office/drawing/2010/main" val="FFFFFF" mc:Ignorable="">
                <a:alpha val="25000"/>
              </a:srgbClr>
            </a:solidFill>
            <a:headEnd type="none" w="sm" len="sm"/>
            <a:tailEnd type="none" w="sm" len="sm"/>
          </a:ln>
          <a:effectLst>
            <a:outerShdw blurRad="44450" dir="5400000" algn="ctr">
              <a:srgbClr xmlns:mc="http://schemas.openxmlformats.org/markup-compatibility/2006" xmlns:a14="http://schemas.microsoft.com/office/drawing/2010/main" val="000000" mc:Ignorable="">
                <a:alpha val="0"/>
              </a:srgbClr>
            </a:outerShdw>
            <a:softEdge rad="317500"/>
          </a:effectLst>
          <a:scene3d>
            <a:camera prst="orthographicFront">
              <a:rot lat="0" lon="0" rev="0"/>
            </a:camera>
            <a:lightRig rig="threePt" dir="t"/>
          </a:scene3d>
          <a:sp3d>
            <a:bevelT w="635000" h="254000"/>
            <a:bevelB w="635000" h="0"/>
            <a:contourClr>
              <a:srgbClr xmlns:mc="http://schemas.openxmlformats.org/markup-compatibility/2006" xmlns:a14="http://schemas.microsoft.com/office/drawing/2010/main" val="777777" mc:Ignorable=""/>
            </a:contourClr>
          </a:sp3d>
        </p:spPr>
        <p:style>
          <a:lnRef idx="0">
            <a:schemeClr val="accent2"/>
          </a:lnRef>
          <a:fillRef idx="3">
            <a:schemeClr val="accent2"/>
          </a:fillRef>
          <a:effectRef idx="3">
            <a:schemeClr val="accent2"/>
          </a:effectRef>
          <a:fontRef idx="minor">
            <a:schemeClr val="lt1"/>
          </a:fontRef>
        </p:style>
        <p:txBody>
          <a:bodyPr lIns="457200" tIns="457200" rIns="457200" bIns="457200" anchor="ctr"/>
          <a:lstStyle/>
          <a:p>
            <a:pPr algn="ctr" defTabSz="1096963" eaLnBrk="0" hangingPunct="0">
              <a:lnSpc>
                <a:spcPct val="85000"/>
              </a:lnSpc>
              <a:spcBef>
                <a:spcPct val="20000"/>
              </a:spcBef>
              <a:defRPr/>
            </a:pPr>
            <a:endParaRPr lang="en-US" sz="2800" dirty="0">
              <a:solidFill>
                <a:prstClr val="white"/>
              </a:solidFill>
            </a:endParaRPr>
          </a:p>
        </p:txBody>
      </p:sp>
      <p:sp>
        <p:nvSpPr>
          <p:cNvPr id="22" name="Rounded Rectangle 21"/>
          <p:cNvSpPr/>
          <p:nvPr/>
        </p:nvSpPr>
        <p:spPr bwMode="auto">
          <a:xfrm>
            <a:off x="76200" y="1447800"/>
            <a:ext cx="2743200" cy="1298448"/>
          </a:xfrm>
          <a:prstGeom prst="roundRect">
            <a:avLst>
              <a:gd name="adj" fmla="val 19171"/>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cap="rnd">
            <a:solidFill>
              <a:srgbClr xmlns:mc="http://schemas.openxmlformats.org/markup-compatibility/2006" xmlns:a14="http://schemas.microsoft.com/office/drawing/2010/main" val="FFFFFF" mc:Ignorable="">
                <a:alpha val="25000"/>
              </a:srgbClr>
            </a:solidFill>
            <a:headEnd type="none" w="sm" len="sm"/>
            <a:tailEnd type="none" w="sm" len="sm"/>
          </a:ln>
          <a:effectLst>
            <a:outerShdw blurRad="44450" dir="5400000" algn="ctr">
              <a:srgbClr xmlns:mc="http://schemas.openxmlformats.org/markup-compatibility/2006" xmlns:a14="http://schemas.microsoft.com/office/drawing/2010/main" val="000000" mc:Ignorable="">
                <a:alpha val="0"/>
              </a:srgbClr>
            </a:outerShdw>
            <a:softEdge rad="317500"/>
          </a:effectLst>
          <a:scene3d>
            <a:camera prst="orthographicFront">
              <a:rot lat="0" lon="0" rev="0"/>
            </a:camera>
            <a:lightRig rig="threePt" dir="t"/>
          </a:scene3d>
          <a:sp3d>
            <a:bevelT w="635000" h="254000"/>
            <a:bevelB w="635000" h="0"/>
            <a:contourClr>
              <a:srgbClr xmlns:mc="http://schemas.openxmlformats.org/markup-compatibility/2006" xmlns:a14="http://schemas.microsoft.com/office/drawing/2010/main" val="777777" mc:Ignorable=""/>
            </a:contourClr>
          </a:sp3d>
        </p:spPr>
        <p:style>
          <a:lnRef idx="0">
            <a:schemeClr val="accent2"/>
          </a:lnRef>
          <a:fillRef idx="3">
            <a:schemeClr val="accent2"/>
          </a:fillRef>
          <a:effectRef idx="3">
            <a:schemeClr val="accent2"/>
          </a:effectRef>
          <a:fontRef idx="minor">
            <a:schemeClr val="lt1"/>
          </a:fontRef>
        </p:style>
        <p:txBody>
          <a:bodyPr lIns="457200" tIns="457200" rIns="457200" bIns="457200" anchor="ctr"/>
          <a:lstStyle/>
          <a:p>
            <a:pPr algn="ctr" defTabSz="1096963" eaLnBrk="0" hangingPunct="0">
              <a:lnSpc>
                <a:spcPct val="85000"/>
              </a:lnSpc>
              <a:spcBef>
                <a:spcPct val="20000"/>
              </a:spcBef>
              <a:defRPr/>
            </a:pPr>
            <a:endParaRPr lang="en-US" sz="2800" dirty="0">
              <a:solidFill>
                <a:prstClr val="white"/>
              </a:solidFill>
            </a:endParaRPr>
          </a:p>
        </p:txBody>
      </p:sp>
      <p:sp>
        <p:nvSpPr>
          <p:cNvPr id="21" name="Rounded Rectangle 20"/>
          <p:cNvSpPr/>
          <p:nvPr/>
        </p:nvSpPr>
        <p:spPr bwMode="auto">
          <a:xfrm>
            <a:off x="2881746" y="1447800"/>
            <a:ext cx="3061854" cy="1295400"/>
          </a:xfrm>
          <a:prstGeom prst="roundRect">
            <a:avLst>
              <a:gd name="adj" fmla="val 19171"/>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cap="rnd">
            <a:solidFill>
              <a:srgbClr xmlns:mc="http://schemas.openxmlformats.org/markup-compatibility/2006" xmlns:a14="http://schemas.microsoft.com/office/drawing/2010/main" val="FFFFFF" mc:Ignorable="">
                <a:alpha val="25000"/>
              </a:srgbClr>
            </a:solidFill>
            <a:headEnd type="none" w="sm" len="sm"/>
            <a:tailEnd type="none" w="sm" len="sm"/>
          </a:ln>
          <a:effectLst>
            <a:outerShdw blurRad="44450" dir="5400000" algn="ctr">
              <a:srgbClr xmlns:mc="http://schemas.openxmlformats.org/markup-compatibility/2006" xmlns:a14="http://schemas.microsoft.com/office/drawing/2010/main" val="000000" mc:Ignorable="">
                <a:alpha val="0"/>
              </a:srgbClr>
            </a:outerShdw>
            <a:softEdge rad="317500"/>
          </a:effectLst>
          <a:scene3d>
            <a:camera prst="orthographicFront">
              <a:rot lat="0" lon="0" rev="0"/>
            </a:camera>
            <a:lightRig rig="threePt" dir="t"/>
          </a:scene3d>
          <a:sp3d>
            <a:bevelT w="635000" h="254000"/>
            <a:bevelB w="635000" h="0"/>
            <a:contourClr>
              <a:srgbClr xmlns:mc="http://schemas.openxmlformats.org/markup-compatibility/2006" xmlns:a14="http://schemas.microsoft.com/office/drawing/2010/main" val="777777" mc:Ignorable=""/>
            </a:contourClr>
          </a:sp3d>
        </p:spPr>
        <p:style>
          <a:lnRef idx="0">
            <a:schemeClr val="accent2"/>
          </a:lnRef>
          <a:fillRef idx="3">
            <a:schemeClr val="accent2"/>
          </a:fillRef>
          <a:effectRef idx="3">
            <a:schemeClr val="accent2"/>
          </a:effectRef>
          <a:fontRef idx="minor">
            <a:schemeClr val="lt1"/>
          </a:fontRef>
        </p:style>
        <p:txBody>
          <a:bodyPr lIns="457200" tIns="457200" rIns="457200" bIns="457200" anchor="ctr"/>
          <a:lstStyle/>
          <a:p>
            <a:pPr algn="ctr" defTabSz="1096963" eaLnBrk="0" hangingPunct="0">
              <a:lnSpc>
                <a:spcPct val="85000"/>
              </a:lnSpc>
              <a:spcBef>
                <a:spcPct val="20000"/>
              </a:spcBef>
              <a:defRPr/>
            </a:pPr>
            <a:endParaRPr lang="en-US" sz="2800" dirty="0">
              <a:solidFill>
                <a:prstClr val="white"/>
              </a:solidFill>
            </a:endParaRPr>
          </a:p>
        </p:txBody>
      </p:sp>
      <p:pic>
        <p:nvPicPr>
          <p:cNvPr id="12303" name="Picture 4" descr="FASTSrchSvr2010-SP_h_rgb_r.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1875" y="1781175"/>
            <a:ext cx="2879725" cy="5810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2304" name="Picture 5" descr="Search-Svr10-Exp_h_rgb_r.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500" y="1738313"/>
            <a:ext cx="2514600" cy="6699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2305" name="Picture 6" descr="ShrPt-Svr10_h_rgb_r.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87675" y="1771650"/>
            <a:ext cx="2879725" cy="4286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8" name="TextBox 7"/>
          <p:cNvSpPr txBox="1"/>
          <p:nvPr/>
        </p:nvSpPr>
        <p:spPr>
          <a:xfrm>
            <a:off x="152400" y="2819400"/>
            <a:ext cx="2590800" cy="708025"/>
          </a:xfrm>
          <a:prstGeom prst="rect">
            <a:avLst/>
          </a:prstGeom>
          <a:noFill/>
        </p:spPr>
        <p:txBody>
          <a:bodyPr>
            <a:spAutoFit/>
          </a:bodyPr>
          <a:lstStyle/>
          <a:p>
            <a:pPr algn="ctr">
              <a:defRPr/>
            </a:pPr>
            <a:r>
              <a:rPr lang="en-US" sz="2000" spc="-30" dirty="0"/>
              <a:t>Quick, easy, powerful search (free)</a:t>
            </a:r>
          </a:p>
        </p:txBody>
      </p:sp>
      <p:sp>
        <p:nvSpPr>
          <p:cNvPr id="9" name="TextBox 8"/>
          <p:cNvSpPr txBox="1"/>
          <p:nvPr/>
        </p:nvSpPr>
        <p:spPr>
          <a:xfrm>
            <a:off x="2819400" y="2819400"/>
            <a:ext cx="3062288" cy="708025"/>
          </a:xfrm>
          <a:prstGeom prst="rect">
            <a:avLst/>
          </a:prstGeom>
          <a:noFill/>
        </p:spPr>
        <p:txBody>
          <a:bodyPr>
            <a:spAutoFit/>
          </a:bodyPr>
          <a:lstStyle/>
          <a:p>
            <a:pPr algn="ctr">
              <a:defRPr/>
            </a:pPr>
            <a:r>
              <a:rPr lang="en-US" sz="2000" spc="-30" dirty="0"/>
              <a:t>Complete intranet </a:t>
            </a:r>
            <a:br>
              <a:rPr lang="en-US" sz="2000" spc="-30" dirty="0"/>
            </a:br>
            <a:r>
              <a:rPr lang="en-US" sz="2000" spc="-30" dirty="0"/>
              <a:t>search</a:t>
            </a:r>
          </a:p>
        </p:txBody>
      </p:sp>
      <p:sp>
        <p:nvSpPr>
          <p:cNvPr id="10" name="TextBox 9"/>
          <p:cNvSpPr txBox="1"/>
          <p:nvPr/>
        </p:nvSpPr>
        <p:spPr>
          <a:xfrm>
            <a:off x="5943600" y="2819400"/>
            <a:ext cx="3124200" cy="708025"/>
          </a:xfrm>
          <a:prstGeom prst="rect">
            <a:avLst/>
          </a:prstGeom>
          <a:noFill/>
        </p:spPr>
        <p:txBody>
          <a:bodyPr>
            <a:spAutoFit/>
          </a:bodyPr>
          <a:lstStyle/>
          <a:p>
            <a:pPr algn="ctr">
              <a:defRPr/>
            </a:pPr>
            <a:r>
              <a:rPr lang="en-US" sz="2000" spc="-30" dirty="0"/>
              <a:t>High-end search delivered through SharePoint </a:t>
            </a:r>
          </a:p>
        </p:txBody>
      </p:sp>
      <p:sp>
        <p:nvSpPr>
          <p:cNvPr id="12309" name="Title 18"/>
          <p:cNvSpPr>
            <a:spLocks noGrp="1"/>
          </p:cNvSpPr>
          <p:nvPr>
            <p:ph type="title"/>
          </p:nvPr>
        </p:nvSpPr>
        <p:spPr>
          <a:xfrm>
            <a:off x="457200" y="609600"/>
            <a:ext cx="8610600" cy="762000"/>
          </a:xfrm>
        </p:spPr>
        <p:txBody>
          <a:bodyPr/>
          <a:lstStyle/>
          <a:p>
            <a:r>
              <a:rPr lang="en-US" sz="3600" dirty="0" smtClean="0"/>
              <a:t>Enterprise Search from Microsoft in 2010</a:t>
            </a:r>
          </a:p>
        </p:txBody>
      </p:sp>
      <p:sp>
        <p:nvSpPr>
          <p:cNvPr id="24" name="Left-Right Arrow 23"/>
          <p:cNvSpPr/>
          <p:nvPr/>
        </p:nvSpPr>
        <p:spPr>
          <a:xfrm rot="10800000">
            <a:off x="1828800" y="3962400"/>
            <a:ext cx="5562600" cy="720725"/>
          </a:xfrm>
          <a:prstGeom prst="leftRightArrow">
            <a:avLst/>
          </a:prstGeom>
          <a:solidFill>
            <a:schemeClr val="bg1">
              <a:lumMod val="40000"/>
              <a:lumOff val="60000"/>
              <a:alpha val="6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16" tIns="91436" rIns="91416" bIns="45708" anchor="ctr"/>
          <a:lstStyle/>
          <a:p>
            <a:pPr algn="ctr" defTabSz="913909">
              <a:defRPr/>
            </a:pPr>
            <a:endParaRPr lang="en-US" sz="2400">
              <a:gradFill>
                <a:gsLst>
                  <a:gs pos="50000">
                    <a:schemeClr val="tx1"/>
                  </a:gs>
                  <a:gs pos="100000">
                    <a:schemeClr val="tx1"/>
                  </a:gs>
                </a:gsLst>
                <a:lin ang="5400000" scaled="0"/>
              </a:gradFill>
            </a:endParaRPr>
          </a:p>
        </p:txBody>
      </p:sp>
      <p:sp>
        <p:nvSpPr>
          <p:cNvPr id="25" name="TextBox 24"/>
          <p:cNvSpPr txBox="1"/>
          <p:nvPr/>
        </p:nvSpPr>
        <p:spPr>
          <a:xfrm>
            <a:off x="2590800" y="4156013"/>
            <a:ext cx="4114800" cy="450139"/>
          </a:xfrm>
          <a:prstGeom prst="rect">
            <a:avLst/>
          </a:prstGeom>
          <a:noFill/>
          <a:ln>
            <a:noFill/>
            <a:headEnd type="none" w="med" len="med"/>
            <a:tailEnd type="none" w="med" len="med"/>
          </a:ln>
        </p:spPr>
        <p:txBody>
          <a:bodyPr lIns="61737" tIns="30869" rIns="61737" bIns="30869" anchor="ctr">
            <a:spAutoFit/>
          </a:bodyPr>
          <a:lstStyle/>
          <a:p>
            <a:pPr indent="-19050" algn="ctr">
              <a:lnSpc>
                <a:spcPct val="90000"/>
              </a:lnSpc>
              <a:spcAft>
                <a:spcPts val="1215"/>
              </a:spcAft>
              <a:buClr>
                <a:srgbClr xmlns:mc="http://schemas.openxmlformats.org/markup-compatibility/2006" xmlns:a14="http://schemas.microsoft.com/office/drawing/2010/main" val="FFFFFF" mc:Ignorable=""/>
              </a:buClr>
              <a:buSzPct val="95000"/>
              <a:tabLst>
                <a:tab pos="461963" algn="l"/>
              </a:tabLst>
              <a:defRPr/>
            </a:pPr>
            <a:r>
              <a:rPr lang="en-US" sz="2800" b="1" cap="all" dirty="0">
                <a:ln w="0">
                  <a:noFill/>
                </a:ln>
                <a:effectLst>
                  <a:reflection blurRad="6350" stA="55000" endA="300" endPos="45500" dir="5400000" sy="-100000" algn="bl" rotWithShape="0"/>
                </a:effectLst>
              </a:rPr>
              <a:t>Family Values </a:t>
            </a:r>
          </a:p>
        </p:txBody>
      </p:sp>
      <p:sp>
        <p:nvSpPr>
          <p:cNvPr id="26" name="Rectangle 25"/>
          <p:cNvSpPr/>
          <p:nvPr/>
        </p:nvSpPr>
        <p:spPr>
          <a:xfrm>
            <a:off x="457200" y="4683125"/>
            <a:ext cx="4953000" cy="1308100"/>
          </a:xfrm>
          <a:prstGeom prst="rect">
            <a:avLst/>
          </a:prstGeom>
          <a:ln>
            <a:noFill/>
          </a:ln>
        </p:spPr>
        <p:txBody>
          <a:bodyPr>
            <a:spAutoFit/>
          </a:bodyPr>
          <a:lstStyle/>
          <a:p>
            <a:pPr marL="231775" indent="-231775">
              <a:spcAft>
                <a:spcPts val="600"/>
              </a:spcAft>
              <a:buClr>
                <a:schemeClr val="accent6"/>
              </a:buClr>
              <a:buFont typeface="Arial" pitchFamily="34" charset="0"/>
              <a:buChar char="•"/>
              <a:defRPr/>
            </a:pPr>
            <a:r>
              <a:rPr lang="en-US" sz="1600" dirty="0"/>
              <a:t>Common UI Framework</a:t>
            </a:r>
          </a:p>
          <a:p>
            <a:pPr marL="231775" indent="-231775">
              <a:spcAft>
                <a:spcPts val="600"/>
              </a:spcAft>
              <a:buClr>
                <a:schemeClr val="accent6"/>
              </a:buClr>
              <a:buFont typeface="Arial" pitchFamily="34" charset="0"/>
              <a:buChar char="•"/>
              <a:defRPr/>
            </a:pPr>
            <a:r>
              <a:rPr lang="en-US" sz="1600" dirty="0"/>
              <a:t>Social search features and integration</a:t>
            </a:r>
          </a:p>
          <a:p>
            <a:pPr marL="231775" indent="-231775">
              <a:spcAft>
                <a:spcPts val="600"/>
              </a:spcAft>
              <a:buClr>
                <a:schemeClr val="accent6"/>
              </a:buClr>
              <a:buFont typeface="Arial" pitchFamily="34" charset="0"/>
              <a:buChar char="•"/>
              <a:defRPr/>
            </a:pPr>
            <a:r>
              <a:rPr lang="en-US" sz="1600" dirty="0"/>
              <a:t>SharePoint platform integration </a:t>
            </a:r>
          </a:p>
          <a:p>
            <a:pPr marL="231775" indent="-231775">
              <a:spcAft>
                <a:spcPts val="600"/>
              </a:spcAft>
              <a:buClr>
                <a:schemeClr val="accent6"/>
              </a:buClr>
              <a:buFont typeface="Arial" pitchFamily="34" charset="0"/>
              <a:buChar char="•"/>
              <a:defRPr/>
            </a:pPr>
            <a:r>
              <a:rPr lang="en-US" sz="1600" dirty="0"/>
              <a:t>End user and site administrator enablement</a:t>
            </a:r>
          </a:p>
        </p:txBody>
      </p:sp>
    </p:spTree>
    <p:extLst>
      <p:ext uri="{BB962C8B-B14F-4D97-AF65-F5344CB8AC3E}">
        <p14:creationId xmlns:p14="http://schemas.microsoft.com/office/powerpoint/2010/main" val="3383709204"/>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4" grpId="0" animBg="1"/>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Do More with Search</a:t>
            </a:r>
          </a:p>
        </p:txBody>
      </p:sp>
      <p:sp>
        <p:nvSpPr>
          <p:cNvPr id="20" name="Rectangle 19"/>
          <p:cNvSpPr/>
          <p:nvPr/>
        </p:nvSpPr>
        <p:spPr bwMode="auto">
          <a:xfrm>
            <a:off x="381000" y="2921330"/>
            <a:ext cx="2590800" cy="2125094"/>
          </a:xfrm>
          <a:prstGeom prst="rect">
            <a:avLst/>
          </a:prstGeom>
          <a:gradFill>
            <a:gsLst>
              <a:gs pos="0">
                <a:sysClr val="window" lastClr="FFFFFF">
                  <a:alpha val="0"/>
                </a:sysClr>
              </a:gs>
              <a:gs pos="100000">
                <a:srgbClr xmlns:mc="http://schemas.openxmlformats.org/markup-compatibility/2006" xmlns:a14="http://schemas.microsoft.com/office/drawing/2010/main" val="4BACC6" mc:Ignorable="">
                  <a:lumMod val="50000"/>
                  <a:alpha val="66000"/>
                </a:srgbClr>
              </a:gs>
            </a:gsLst>
            <a:lin ang="7800000" scaled="0"/>
          </a:gradFill>
          <a:ln w="19050" cap="flat" cmpd="sng" algn="ctr">
            <a:gradFill>
              <a:gsLst>
                <a:gs pos="0">
                  <a:sysClr val="window" lastClr="FFFFFF">
                    <a:alpha val="10000"/>
                  </a:sysClr>
                </a:gs>
                <a:gs pos="50000">
                  <a:sysClr val="window" lastClr="FFFFFF">
                    <a:alpha val="65000"/>
                  </a:sysClr>
                </a:gs>
                <a:gs pos="100000">
                  <a:srgbClr xmlns:mc="http://schemas.openxmlformats.org/markup-compatibility/2006" xmlns:a14="http://schemas.microsoft.com/office/drawing/2010/main" val="F89820" mc:Ignorable=""/>
                </a:gs>
              </a:gsLst>
              <a:lin ang="7800000" scaled="0"/>
            </a:gradFill>
            <a:prstDash val="solid"/>
            <a:round/>
            <a:headEnd type="none" w="med" len="med"/>
            <a:tailEnd type="none" w="med" len="med"/>
          </a:ln>
          <a:effectLst>
            <a:outerShdw blurRad="63500" sx="102000" sy="102000" algn="ctr" rotWithShape="0">
              <a:prstClr val="black">
                <a:alpha val="40000"/>
              </a:prstClr>
            </a:outerShdw>
          </a:effectLst>
          <a:scene3d>
            <a:camera prst="orthographicFront"/>
            <a:lightRig rig="threePt" dir="t"/>
          </a:scene3d>
          <a:sp3d prstMaterial="matte"/>
        </p:spPr>
        <p:txBody>
          <a:bodyPr lIns="61737" tIns="30869" rIns="61737" bIns="30869" anchor="ctr"/>
          <a:lstStyle/>
          <a:p>
            <a:pPr marL="285777" lvl="1" indent="-296506" algn="ctr">
              <a:lnSpc>
                <a:spcPct val="90000"/>
              </a:lnSpc>
              <a:spcAft>
                <a:spcPts val="1215"/>
              </a:spcAft>
              <a:buClr>
                <a:srgbClr xmlns:mc="http://schemas.openxmlformats.org/markup-compatibility/2006" xmlns:a14="http://schemas.microsoft.com/office/drawing/2010/main" val="FFFFFF" mc:Ignorable=""/>
              </a:buClr>
              <a:buSzPct val="95000"/>
              <a:tabLst>
                <a:tab pos="385248" algn="l"/>
              </a:tabLst>
              <a:defRPr/>
            </a:pPr>
            <a:endParaRPr lang="en-US" altLang="zh-CN" sz="2400" b="1" kern="0" dirty="0">
              <a:ln w="3175">
                <a:noFill/>
              </a:ln>
              <a:gradFill flip="none" rotWithShape="1">
                <a:gsLst>
                  <a:gs pos="0">
                    <a:prstClr val="white">
                      <a:shade val="30000"/>
                      <a:satMod val="115000"/>
                    </a:prstClr>
                  </a:gs>
                  <a:gs pos="50000">
                    <a:prstClr val="white">
                      <a:shade val="67500"/>
                      <a:satMod val="115000"/>
                    </a:prstClr>
                  </a:gs>
                  <a:gs pos="100000">
                    <a:prstClr val="white">
                      <a:shade val="100000"/>
                      <a:satMod val="115000"/>
                    </a:prstClr>
                  </a:gs>
                </a:gsLst>
                <a:lin ang="16200000" scaled="1"/>
                <a:tileRect/>
              </a:gradFill>
              <a:effectLst>
                <a:outerShdw blurRad="50800" dist="38100" dir="2700000" algn="tl" rotWithShape="0">
                  <a:prstClr val="black">
                    <a:alpha val="40000"/>
                  </a:prstClr>
                </a:outerShdw>
              </a:effectLst>
              <a:cs typeface="Arial" charset="0"/>
            </a:endParaRPr>
          </a:p>
        </p:txBody>
      </p:sp>
      <p:sp>
        <p:nvSpPr>
          <p:cNvPr id="21" name="Rectangle 20"/>
          <p:cNvSpPr/>
          <p:nvPr/>
        </p:nvSpPr>
        <p:spPr bwMode="auto">
          <a:xfrm>
            <a:off x="3276600" y="2921330"/>
            <a:ext cx="2590800" cy="2125094"/>
          </a:xfrm>
          <a:prstGeom prst="rect">
            <a:avLst/>
          </a:prstGeom>
          <a:gradFill>
            <a:gsLst>
              <a:gs pos="0">
                <a:sysClr val="window" lastClr="FFFFFF">
                  <a:alpha val="0"/>
                </a:sysClr>
              </a:gs>
              <a:gs pos="100000">
                <a:srgbClr xmlns:mc="http://schemas.openxmlformats.org/markup-compatibility/2006" xmlns:a14="http://schemas.microsoft.com/office/drawing/2010/main" val="4BACC6" mc:Ignorable="">
                  <a:lumMod val="50000"/>
                  <a:alpha val="66000"/>
                </a:srgbClr>
              </a:gs>
            </a:gsLst>
            <a:lin ang="7800000" scaled="0"/>
          </a:gradFill>
          <a:ln w="19050" cap="flat" cmpd="sng" algn="ctr">
            <a:gradFill>
              <a:gsLst>
                <a:gs pos="0">
                  <a:sysClr val="window" lastClr="FFFFFF">
                    <a:alpha val="10000"/>
                  </a:sysClr>
                </a:gs>
                <a:gs pos="50000">
                  <a:sysClr val="window" lastClr="FFFFFF">
                    <a:alpha val="65000"/>
                  </a:sysClr>
                </a:gs>
                <a:gs pos="100000">
                  <a:srgbClr xmlns:mc="http://schemas.openxmlformats.org/markup-compatibility/2006" xmlns:a14="http://schemas.microsoft.com/office/drawing/2010/main" val="F89820" mc:Ignorable=""/>
                </a:gs>
              </a:gsLst>
              <a:lin ang="7800000" scaled="0"/>
            </a:gradFill>
            <a:prstDash val="solid"/>
            <a:round/>
            <a:headEnd type="none" w="med" len="med"/>
            <a:tailEnd type="none" w="med" len="med"/>
          </a:ln>
          <a:effectLst>
            <a:outerShdw blurRad="63500" sx="102000" sy="102000" algn="ctr" rotWithShape="0">
              <a:prstClr val="black">
                <a:alpha val="40000"/>
              </a:prstClr>
            </a:outerShdw>
          </a:effectLst>
          <a:scene3d>
            <a:camera prst="orthographicFront"/>
            <a:lightRig rig="threePt" dir="t"/>
          </a:scene3d>
          <a:sp3d prstMaterial="matte"/>
        </p:spPr>
        <p:txBody>
          <a:bodyPr lIns="61737" tIns="30869" rIns="61737" bIns="30869" anchor="ctr"/>
          <a:lstStyle/>
          <a:p>
            <a:pPr marL="285777" lvl="1" indent="-296506" algn="ctr">
              <a:lnSpc>
                <a:spcPct val="90000"/>
              </a:lnSpc>
              <a:spcAft>
                <a:spcPts val="1215"/>
              </a:spcAft>
              <a:buClr>
                <a:srgbClr xmlns:mc="http://schemas.openxmlformats.org/markup-compatibility/2006" xmlns:a14="http://schemas.microsoft.com/office/drawing/2010/main" val="FFFFFF" mc:Ignorable=""/>
              </a:buClr>
              <a:buSzPct val="95000"/>
              <a:tabLst>
                <a:tab pos="385248" algn="l"/>
              </a:tabLst>
              <a:defRPr/>
            </a:pPr>
            <a:endParaRPr lang="en-US" altLang="zh-CN" sz="2400" kern="0" dirty="0">
              <a:ln w="3175">
                <a:noFill/>
              </a:ln>
              <a:gradFill flip="none" rotWithShape="1">
                <a:gsLst>
                  <a:gs pos="0">
                    <a:prstClr val="white">
                      <a:shade val="30000"/>
                      <a:satMod val="115000"/>
                    </a:prstClr>
                  </a:gs>
                  <a:gs pos="50000">
                    <a:prstClr val="white">
                      <a:shade val="67500"/>
                      <a:satMod val="115000"/>
                    </a:prstClr>
                  </a:gs>
                  <a:gs pos="100000">
                    <a:prstClr val="white">
                      <a:shade val="100000"/>
                      <a:satMod val="115000"/>
                    </a:prstClr>
                  </a:gs>
                </a:gsLst>
                <a:lin ang="16200000" scaled="1"/>
                <a:tileRect/>
              </a:gradFill>
              <a:effectLst>
                <a:outerShdw blurRad="50800" dist="38100" dir="2700000" algn="tl" rotWithShape="0">
                  <a:prstClr val="black">
                    <a:alpha val="40000"/>
                  </a:prstClr>
                </a:outerShdw>
              </a:effectLst>
              <a:cs typeface="Arial" charset="0"/>
            </a:endParaRPr>
          </a:p>
        </p:txBody>
      </p:sp>
      <p:sp>
        <p:nvSpPr>
          <p:cNvPr id="22" name="Rectangle 21"/>
          <p:cNvSpPr/>
          <p:nvPr/>
        </p:nvSpPr>
        <p:spPr bwMode="auto">
          <a:xfrm>
            <a:off x="6172200" y="2921330"/>
            <a:ext cx="2590800" cy="2125094"/>
          </a:xfrm>
          <a:prstGeom prst="rect">
            <a:avLst/>
          </a:prstGeom>
          <a:gradFill>
            <a:gsLst>
              <a:gs pos="0">
                <a:sysClr val="window" lastClr="FFFFFF">
                  <a:alpha val="0"/>
                </a:sysClr>
              </a:gs>
              <a:gs pos="100000">
                <a:srgbClr xmlns:mc="http://schemas.openxmlformats.org/markup-compatibility/2006" xmlns:a14="http://schemas.microsoft.com/office/drawing/2010/main" val="4BACC6" mc:Ignorable="">
                  <a:lumMod val="50000"/>
                  <a:alpha val="66000"/>
                </a:srgbClr>
              </a:gs>
            </a:gsLst>
            <a:lin ang="7800000" scaled="0"/>
          </a:gradFill>
          <a:ln w="19050" cap="flat" cmpd="sng" algn="ctr">
            <a:gradFill>
              <a:gsLst>
                <a:gs pos="0">
                  <a:sysClr val="window" lastClr="FFFFFF">
                    <a:alpha val="10000"/>
                  </a:sysClr>
                </a:gs>
                <a:gs pos="50000">
                  <a:sysClr val="window" lastClr="FFFFFF">
                    <a:alpha val="65000"/>
                  </a:sysClr>
                </a:gs>
                <a:gs pos="100000">
                  <a:srgbClr xmlns:mc="http://schemas.openxmlformats.org/markup-compatibility/2006" xmlns:a14="http://schemas.microsoft.com/office/drawing/2010/main" val="F89820" mc:Ignorable=""/>
                </a:gs>
              </a:gsLst>
              <a:lin ang="7800000" scaled="0"/>
            </a:gradFill>
            <a:prstDash val="solid"/>
            <a:round/>
            <a:headEnd type="none" w="med" len="med"/>
            <a:tailEnd type="none" w="med" len="med"/>
          </a:ln>
          <a:effectLst>
            <a:outerShdw blurRad="63500" sx="102000" sy="102000" algn="ctr" rotWithShape="0">
              <a:prstClr val="black">
                <a:alpha val="40000"/>
              </a:prstClr>
            </a:outerShdw>
          </a:effectLst>
          <a:scene3d>
            <a:camera prst="orthographicFront"/>
            <a:lightRig rig="threePt" dir="t"/>
          </a:scene3d>
          <a:sp3d prstMaterial="matte"/>
        </p:spPr>
        <p:txBody>
          <a:bodyPr lIns="61737" tIns="30869" rIns="61737" bIns="30869" anchor="ctr"/>
          <a:lstStyle/>
          <a:p>
            <a:pPr marL="285777" lvl="1" indent="-296506" algn="ctr">
              <a:lnSpc>
                <a:spcPct val="90000"/>
              </a:lnSpc>
              <a:spcAft>
                <a:spcPts val="1215"/>
              </a:spcAft>
              <a:buClr>
                <a:srgbClr xmlns:mc="http://schemas.openxmlformats.org/markup-compatibility/2006" xmlns:a14="http://schemas.microsoft.com/office/drawing/2010/main" val="FFFFFF" mc:Ignorable=""/>
              </a:buClr>
              <a:buSzPct val="95000"/>
              <a:tabLst>
                <a:tab pos="385248" algn="l"/>
              </a:tabLst>
              <a:defRPr/>
            </a:pPr>
            <a:endParaRPr lang="en-US" altLang="zh-CN" sz="2400" kern="0" dirty="0">
              <a:ln w="3175">
                <a:noFill/>
              </a:ln>
              <a:gradFill flip="none" rotWithShape="1">
                <a:gsLst>
                  <a:gs pos="0">
                    <a:prstClr val="white">
                      <a:shade val="30000"/>
                      <a:satMod val="115000"/>
                    </a:prstClr>
                  </a:gs>
                  <a:gs pos="50000">
                    <a:prstClr val="white">
                      <a:shade val="67500"/>
                      <a:satMod val="115000"/>
                    </a:prstClr>
                  </a:gs>
                  <a:gs pos="100000">
                    <a:prstClr val="white">
                      <a:shade val="100000"/>
                      <a:satMod val="115000"/>
                    </a:prstClr>
                  </a:gs>
                </a:gsLst>
                <a:lin ang="16200000" scaled="1"/>
                <a:tileRect/>
              </a:gradFill>
              <a:effectLst>
                <a:outerShdw blurRad="50800" dist="38100" dir="2700000" algn="tl" rotWithShape="0">
                  <a:prstClr val="black">
                    <a:alpha val="40000"/>
                  </a:prstClr>
                </a:outerShdw>
              </a:effectLst>
              <a:cs typeface="Arial" charset="0"/>
            </a:endParaRPr>
          </a:p>
        </p:txBody>
      </p:sp>
      <p:sp>
        <p:nvSpPr>
          <p:cNvPr id="23" name="Rectangle 22"/>
          <p:cNvSpPr/>
          <p:nvPr/>
        </p:nvSpPr>
        <p:spPr bwMode="auto">
          <a:xfrm>
            <a:off x="3276600" y="2912824"/>
            <a:ext cx="2616740" cy="914400"/>
          </a:xfrm>
          <a:prstGeom prst="rect">
            <a:avLst/>
          </a:prstGeom>
          <a:gradFill flip="none" rotWithShape="1">
            <a:gsLst>
              <a:gs pos="0">
                <a:srgbClr xmlns:mc="http://schemas.openxmlformats.org/markup-compatibility/2006" xmlns:a14="http://schemas.microsoft.com/office/drawing/2010/main" val="1F497D" mc:Ignorable="">
                  <a:alpha val="0"/>
                </a:srgbClr>
              </a:gs>
              <a:gs pos="50000">
                <a:srgbClr xmlns:mc="http://schemas.openxmlformats.org/markup-compatibility/2006" xmlns:a14="http://schemas.microsoft.com/office/drawing/2010/main" val="F89820" mc:Ignorable="">
                  <a:alpha val="60000"/>
                </a:srgbClr>
              </a:gs>
              <a:gs pos="100000">
                <a:srgbClr xmlns:mc="http://schemas.openxmlformats.org/markup-compatibility/2006" xmlns:a14="http://schemas.microsoft.com/office/drawing/2010/main" val="1F497D" mc:Ignorable="">
                  <a:alpha val="0"/>
                </a:srgbClr>
              </a:gs>
            </a:gsLst>
            <a:lin ang="0" scaled="1"/>
            <a:tileRect/>
          </a:gradFill>
          <a:ln w="25400" cap="flat" cmpd="sng" algn="ctr">
            <a:noFill/>
            <a:prstDash val="solid"/>
            <a:headEnd type="none" w="med" len="med"/>
            <a:tailEnd type="none" w="med" len="med"/>
          </a:ln>
          <a:effectLst/>
        </p:spPr>
        <p:txBody>
          <a:bodyPr lIns="91416" tIns="91436" rIns="91416" bIns="45708" anchor="ctr"/>
          <a:lstStyle/>
          <a:p>
            <a:pPr algn="ctr" defTabSz="913909">
              <a:defRPr/>
            </a:pPr>
            <a:endParaRPr lang="en-US" sz="2400" kern="0" dirty="0">
              <a:gradFill>
                <a:gsLst>
                  <a:gs pos="50000">
                    <a:prstClr val="white"/>
                  </a:gs>
                  <a:gs pos="100000">
                    <a:prstClr val="white"/>
                  </a:gs>
                </a:gsLst>
                <a:lin ang="5400000" scaled="0"/>
              </a:gradFill>
              <a:latin typeface="Segoe"/>
              <a:ea typeface="+mn-ea"/>
            </a:endParaRPr>
          </a:p>
        </p:txBody>
      </p:sp>
      <p:sp>
        <p:nvSpPr>
          <p:cNvPr id="24" name="Rectangle 23"/>
          <p:cNvSpPr/>
          <p:nvPr/>
        </p:nvSpPr>
        <p:spPr bwMode="auto">
          <a:xfrm>
            <a:off x="381000" y="2912824"/>
            <a:ext cx="2616740" cy="914400"/>
          </a:xfrm>
          <a:prstGeom prst="rect">
            <a:avLst/>
          </a:prstGeom>
          <a:gradFill flip="none" rotWithShape="1">
            <a:gsLst>
              <a:gs pos="0">
                <a:srgbClr xmlns:mc="http://schemas.openxmlformats.org/markup-compatibility/2006" xmlns:a14="http://schemas.microsoft.com/office/drawing/2010/main" val="1F497D" mc:Ignorable="">
                  <a:alpha val="0"/>
                </a:srgbClr>
              </a:gs>
              <a:gs pos="50000">
                <a:srgbClr xmlns:mc="http://schemas.openxmlformats.org/markup-compatibility/2006" xmlns:a14="http://schemas.microsoft.com/office/drawing/2010/main" val="F89820" mc:Ignorable="">
                  <a:alpha val="60000"/>
                </a:srgbClr>
              </a:gs>
              <a:gs pos="100000">
                <a:srgbClr xmlns:mc="http://schemas.openxmlformats.org/markup-compatibility/2006" xmlns:a14="http://schemas.microsoft.com/office/drawing/2010/main" val="1F497D" mc:Ignorable="">
                  <a:alpha val="0"/>
                </a:srgbClr>
              </a:gs>
            </a:gsLst>
            <a:lin ang="0" scaled="1"/>
            <a:tileRect/>
          </a:gradFill>
          <a:ln w="25400" cap="flat" cmpd="sng" algn="ctr">
            <a:noFill/>
            <a:prstDash val="solid"/>
            <a:headEnd type="none" w="med" len="med"/>
            <a:tailEnd type="none" w="med" len="med"/>
          </a:ln>
          <a:effectLst/>
        </p:spPr>
        <p:txBody>
          <a:bodyPr lIns="91416" tIns="91436" rIns="91416" bIns="45708" anchor="ctr"/>
          <a:lstStyle/>
          <a:p>
            <a:pPr algn="ctr" defTabSz="913909">
              <a:defRPr/>
            </a:pPr>
            <a:endParaRPr lang="en-US" sz="2400" kern="0" dirty="0">
              <a:gradFill>
                <a:gsLst>
                  <a:gs pos="50000">
                    <a:prstClr val="white"/>
                  </a:gs>
                  <a:gs pos="100000">
                    <a:prstClr val="white"/>
                  </a:gs>
                </a:gsLst>
                <a:lin ang="5400000" scaled="0"/>
              </a:gradFill>
              <a:latin typeface="Segoe"/>
              <a:ea typeface="+mn-ea"/>
            </a:endParaRPr>
          </a:p>
        </p:txBody>
      </p:sp>
      <p:sp>
        <p:nvSpPr>
          <p:cNvPr id="25" name="Rectangle 24"/>
          <p:cNvSpPr/>
          <p:nvPr/>
        </p:nvSpPr>
        <p:spPr>
          <a:xfrm>
            <a:off x="381001" y="3302702"/>
            <a:ext cx="2590800" cy="400110"/>
          </a:xfrm>
          <a:prstGeom prst="rect">
            <a:avLst/>
          </a:prstGeom>
        </p:spPr>
        <p:txBody>
          <a:bodyPr>
            <a:spAutoFit/>
          </a:bodyPr>
          <a:lstStyle/>
          <a:p>
            <a:pPr algn="ctr" defTabSz="913909">
              <a:defRPr/>
            </a:pPr>
            <a:r>
              <a:rPr lang="en-US" sz="2000" kern="0" dirty="0">
                <a:gradFill>
                  <a:gsLst>
                    <a:gs pos="50000">
                      <a:prstClr val="white"/>
                    </a:gs>
                    <a:gs pos="100000">
                      <a:prstClr val="white"/>
                    </a:gs>
                  </a:gsLst>
                  <a:lin ang="5400000" scaled="0"/>
                </a:gradFill>
              </a:rPr>
              <a:t>Configure</a:t>
            </a:r>
          </a:p>
        </p:txBody>
      </p:sp>
      <p:sp>
        <p:nvSpPr>
          <p:cNvPr id="26" name="Rectangle 25"/>
          <p:cNvSpPr/>
          <p:nvPr/>
        </p:nvSpPr>
        <p:spPr>
          <a:xfrm>
            <a:off x="3276600" y="3302702"/>
            <a:ext cx="2590800" cy="400110"/>
          </a:xfrm>
          <a:prstGeom prst="rect">
            <a:avLst/>
          </a:prstGeom>
        </p:spPr>
        <p:txBody>
          <a:bodyPr>
            <a:spAutoFit/>
          </a:bodyPr>
          <a:lstStyle/>
          <a:p>
            <a:pPr algn="ctr" defTabSz="913909">
              <a:defRPr/>
            </a:pPr>
            <a:r>
              <a:rPr lang="en-US" sz="2000" kern="0" dirty="0">
                <a:gradFill>
                  <a:gsLst>
                    <a:gs pos="50000">
                      <a:prstClr val="white"/>
                    </a:gs>
                    <a:gs pos="100000">
                      <a:prstClr val="white"/>
                    </a:gs>
                  </a:gsLst>
                  <a:lin ang="5400000" scaled="0"/>
                </a:gradFill>
              </a:rPr>
              <a:t>Extend</a:t>
            </a:r>
          </a:p>
        </p:txBody>
      </p:sp>
      <p:sp>
        <p:nvSpPr>
          <p:cNvPr id="27" name="Rectangle 26"/>
          <p:cNvSpPr/>
          <p:nvPr/>
        </p:nvSpPr>
        <p:spPr bwMode="auto">
          <a:xfrm>
            <a:off x="6172200" y="2912824"/>
            <a:ext cx="2616740" cy="914400"/>
          </a:xfrm>
          <a:prstGeom prst="rect">
            <a:avLst/>
          </a:prstGeom>
          <a:gradFill flip="none" rotWithShape="1">
            <a:gsLst>
              <a:gs pos="0">
                <a:srgbClr xmlns:mc="http://schemas.openxmlformats.org/markup-compatibility/2006" xmlns:a14="http://schemas.microsoft.com/office/drawing/2010/main" val="1F497D" mc:Ignorable="">
                  <a:alpha val="0"/>
                </a:srgbClr>
              </a:gs>
              <a:gs pos="50000">
                <a:srgbClr xmlns:mc="http://schemas.openxmlformats.org/markup-compatibility/2006" xmlns:a14="http://schemas.microsoft.com/office/drawing/2010/main" val="F89820" mc:Ignorable="">
                  <a:alpha val="60000"/>
                </a:srgbClr>
              </a:gs>
              <a:gs pos="100000">
                <a:srgbClr xmlns:mc="http://schemas.openxmlformats.org/markup-compatibility/2006" xmlns:a14="http://schemas.microsoft.com/office/drawing/2010/main" val="1F497D" mc:Ignorable="">
                  <a:alpha val="0"/>
                </a:srgbClr>
              </a:gs>
            </a:gsLst>
            <a:lin ang="0" scaled="1"/>
            <a:tileRect/>
          </a:gradFill>
          <a:ln w="25400" cap="flat" cmpd="sng" algn="ctr">
            <a:noFill/>
            <a:prstDash val="solid"/>
            <a:headEnd type="none" w="med" len="med"/>
            <a:tailEnd type="none" w="med" len="med"/>
          </a:ln>
          <a:effectLst/>
        </p:spPr>
        <p:txBody>
          <a:bodyPr lIns="91416" tIns="91436" rIns="91416" bIns="45708" anchor="ctr"/>
          <a:lstStyle/>
          <a:p>
            <a:pPr algn="ctr" defTabSz="913909">
              <a:defRPr/>
            </a:pPr>
            <a:endParaRPr lang="en-US" sz="2400" kern="0" dirty="0">
              <a:gradFill>
                <a:gsLst>
                  <a:gs pos="50000">
                    <a:prstClr val="white"/>
                  </a:gs>
                  <a:gs pos="100000">
                    <a:prstClr val="white"/>
                  </a:gs>
                </a:gsLst>
                <a:lin ang="5400000" scaled="0"/>
              </a:gradFill>
              <a:latin typeface="Segoe"/>
              <a:ea typeface="+mn-ea"/>
            </a:endParaRPr>
          </a:p>
        </p:txBody>
      </p:sp>
      <p:sp>
        <p:nvSpPr>
          <p:cNvPr id="28" name="Rectangle 27"/>
          <p:cNvSpPr/>
          <p:nvPr/>
        </p:nvSpPr>
        <p:spPr>
          <a:xfrm>
            <a:off x="6172201" y="3302702"/>
            <a:ext cx="2590800" cy="400110"/>
          </a:xfrm>
          <a:prstGeom prst="rect">
            <a:avLst/>
          </a:prstGeom>
        </p:spPr>
        <p:txBody>
          <a:bodyPr>
            <a:spAutoFit/>
          </a:bodyPr>
          <a:lstStyle/>
          <a:p>
            <a:pPr algn="ctr" defTabSz="913909">
              <a:defRPr/>
            </a:pPr>
            <a:r>
              <a:rPr lang="en-US" sz="2000" kern="0" dirty="0">
                <a:gradFill>
                  <a:gsLst>
                    <a:gs pos="50000">
                      <a:prstClr val="white"/>
                    </a:gs>
                    <a:gs pos="100000">
                      <a:prstClr val="white"/>
                    </a:gs>
                  </a:gsLst>
                  <a:lin ang="5400000" scaled="0"/>
                </a:gradFill>
              </a:rPr>
              <a:t>Create</a:t>
            </a:r>
          </a:p>
        </p:txBody>
      </p:sp>
      <p:sp>
        <p:nvSpPr>
          <p:cNvPr id="29" name="Rectangle 28"/>
          <p:cNvSpPr/>
          <p:nvPr/>
        </p:nvSpPr>
        <p:spPr>
          <a:xfrm>
            <a:off x="381000" y="3898248"/>
            <a:ext cx="2590800" cy="1015663"/>
          </a:xfrm>
          <a:prstGeom prst="rect">
            <a:avLst/>
          </a:prstGeom>
        </p:spPr>
        <p:txBody>
          <a:bodyPr>
            <a:spAutoFit/>
          </a:bodyPr>
          <a:lstStyle/>
          <a:p>
            <a:pPr algn="ctr" defTabSz="913909">
              <a:defRPr/>
            </a:pPr>
            <a:r>
              <a:rPr lang="en-US" sz="2000" kern="0" dirty="0">
                <a:gradFill>
                  <a:gsLst>
                    <a:gs pos="50000">
                      <a:prstClr val="white"/>
                    </a:gs>
                    <a:gs pos="100000">
                      <a:prstClr val="white"/>
                    </a:gs>
                  </a:gsLst>
                  <a:lin ang="5400000" scaled="0"/>
                </a:gradFill>
              </a:rPr>
              <a:t>Solutions that previously </a:t>
            </a:r>
            <a:br>
              <a:rPr lang="en-US" sz="2000" kern="0" dirty="0">
                <a:gradFill>
                  <a:gsLst>
                    <a:gs pos="50000">
                      <a:prstClr val="white"/>
                    </a:gs>
                    <a:gs pos="100000">
                      <a:prstClr val="white"/>
                    </a:gs>
                  </a:gsLst>
                  <a:lin ang="5400000" scaled="0"/>
                </a:gradFill>
              </a:rPr>
            </a:br>
            <a:r>
              <a:rPr lang="en-US" sz="2000" kern="0" dirty="0">
                <a:gradFill>
                  <a:gsLst>
                    <a:gs pos="50000">
                      <a:prstClr val="white"/>
                    </a:gs>
                    <a:gs pos="100000">
                      <a:prstClr val="white"/>
                    </a:gs>
                  </a:gsLst>
                  <a:lin ang="5400000" scaled="0"/>
                </a:gradFill>
              </a:rPr>
              <a:t>required code</a:t>
            </a:r>
          </a:p>
        </p:txBody>
      </p:sp>
      <p:sp>
        <p:nvSpPr>
          <p:cNvPr id="30" name="Rectangle 29"/>
          <p:cNvSpPr/>
          <p:nvPr/>
        </p:nvSpPr>
        <p:spPr>
          <a:xfrm>
            <a:off x="3276599" y="3898248"/>
            <a:ext cx="2590800" cy="1015663"/>
          </a:xfrm>
          <a:prstGeom prst="rect">
            <a:avLst/>
          </a:prstGeom>
        </p:spPr>
        <p:txBody>
          <a:bodyPr>
            <a:spAutoFit/>
          </a:bodyPr>
          <a:lstStyle/>
          <a:p>
            <a:pPr algn="ctr" defTabSz="913909">
              <a:defRPr/>
            </a:pPr>
            <a:r>
              <a:rPr lang="en-US" sz="2000" kern="0" dirty="0">
                <a:gradFill>
                  <a:gsLst>
                    <a:gs pos="50000">
                      <a:prstClr val="white"/>
                    </a:gs>
                    <a:gs pos="100000">
                      <a:prstClr val="white"/>
                    </a:gs>
                  </a:gsLst>
                  <a:lin ang="5400000" scaled="0"/>
                </a:gradFill>
              </a:rPr>
              <a:t>Enhancements made more rapidly with unified APIs</a:t>
            </a:r>
          </a:p>
        </p:txBody>
      </p:sp>
      <p:sp>
        <p:nvSpPr>
          <p:cNvPr id="31" name="Rectangle 30"/>
          <p:cNvSpPr/>
          <p:nvPr/>
        </p:nvSpPr>
        <p:spPr>
          <a:xfrm>
            <a:off x="6172200" y="4052136"/>
            <a:ext cx="2590800" cy="707886"/>
          </a:xfrm>
          <a:prstGeom prst="rect">
            <a:avLst/>
          </a:prstGeom>
        </p:spPr>
        <p:txBody>
          <a:bodyPr>
            <a:spAutoFit/>
          </a:bodyPr>
          <a:lstStyle/>
          <a:p>
            <a:pPr algn="ctr" defTabSz="913909">
              <a:defRPr/>
            </a:pPr>
            <a:r>
              <a:rPr lang="en-US" sz="2000" kern="0" dirty="0">
                <a:gradFill>
                  <a:gsLst>
                    <a:gs pos="50000">
                      <a:prstClr val="white"/>
                    </a:gs>
                    <a:gs pos="100000">
                      <a:prstClr val="white"/>
                    </a:gs>
                  </a:gsLst>
                  <a:lin ang="5400000" scaled="0"/>
                </a:gradFill>
              </a:rPr>
              <a:t>Bold, search-driven applications</a:t>
            </a:r>
          </a:p>
        </p:txBody>
      </p:sp>
      <p:sp>
        <p:nvSpPr>
          <p:cNvPr id="33" name="Right Arrow 32"/>
          <p:cNvSpPr/>
          <p:nvPr/>
        </p:nvSpPr>
        <p:spPr>
          <a:xfrm>
            <a:off x="1752600" y="5281550"/>
            <a:ext cx="5638800" cy="533400"/>
          </a:xfrm>
          <a:prstGeom prst="rightArrow">
            <a:avLst>
              <a:gd name="adj1" fmla="val 50000"/>
              <a:gd name="adj2" fmla="val 145733"/>
            </a:avLst>
          </a:prstGeom>
          <a:gradFill rotWithShape="1">
            <a:gsLst>
              <a:gs pos="0">
                <a:srgbClr xmlns:mc="http://schemas.openxmlformats.org/markup-compatibility/2006" xmlns:a14="http://schemas.microsoft.com/office/drawing/2010/main" val="F89820" mc:Ignorable="">
                  <a:shade val="63000"/>
                  <a:satMod val="165000"/>
                </a:srgbClr>
              </a:gs>
              <a:gs pos="30000">
                <a:srgbClr xmlns:mc="http://schemas.openxmlformats.org/markup-compatibility/2006" xmlns:a14="http://schemas.microsoft.com/office/drawing/2010/main" val="F89820" mc:Ignorable="">
                  <a:shade val="58000"/>
                  <a:satMod val="165000"/>
                </a:srgbClr>
              </a:gs>
              <a:gs pos="75000">
                <a:srgbClr xmlns:mc="http://schemas.openxmlformats.org/markup-compatibility/2006" xmlns:a14="http://schemas.microsoft.com/office/drawing/2010/main" val="F89820" mc:Ignorable="">
                  <a:shade val="30000"/>
                  <a:satMod val="175000"/>
                </a:srgbClr>
              </a:gs>
              <a:gs pos="100000">
                <a:srgbClr xmlns:mc="http://schemas.openxmlformats.org/markup-compatibility/2006" xmlns:a14="http://schemas.microsoft.com/office/drawing/2010/main" val="F89820" mc:Ignorable="">
                  <a:shade val="15000"/>
                  <a:satMod val="175000"/>
                </a:srgbClr>
              </a:gs>
            </a:gsLst>
            <a:path path="circle">
              <a:fillToRect l="5000" t="100000" r="120000" b="10000"/>
            </a:path>
          </a:gradFill>
          <a:ln w="12700" cap="flat" cmpd="sng" algn="ctr">
            <a:noFill/>
            <a:prstDash val="solid"/>
          </a:ln>
          <a:effectLst>
            <a:outerShdw blurRad="50800" dist="20000" dir="5400000" rotWithShape="0">
              <a:srgbClr xmlns:mc="http://schemas.openxmlformats.org/markup-compatibility/2006" xmlns:a14="http://schemas.microsoft.com/office/drawing/2010/main" val="000000" mc:Ignorable="">
                <a:alpha val="42000"/>
              </a:srgbClr>
            </a:outerShdw>
          </a:effectLst>
        </p:spPr>
        <p:txBody>
          <a:bodyPr anchor="ctr"/>
          <a:lstStyle/>
          <a:p>
            <a:pPr algn="ctr" fontAlgn="auto">
              <a:spcBef>
                <a:spcPts val="0"/>
              </a:spcBef>
              <a:spcAft>
                <a:spcPts val="0"/>
              </a:spcAft>
              <a:defRPr/>
            </a:pPr>
            <a:endParaRPr lang="en-US" sz="1800" kern="0">
              <a:solidFill>
                <a:prstClr val="white"/>
              </a:solidFill>
              <a:latin typeface="Segoe"/>
              <a:ea typeface="+mn-ea"/>
            </a:endParaRPr>
          </a:p>
        </p:txBody>
      </p:sp>
      <p:pic>
        <p:nvPicPr>
          <p:cNvPr id="34" name="Picture 33"/>
          <p:cNvPicPr>
            <a:picLocks noChangeAspect="1"/>
          </p:cNvPicPr>
          <p:nvPr/>
        </p:nvPicPr>
        <p:blipFill>
          <a:blip r:embed="rId2"/>
          <a:stretch>
            <a:fillRect/>
          </a:stretch>
        </p:blipFill>
        <p:spPr>
          <a:xfrm>
            <a:off x="3267075" y="1371600"/>
            <a:ext cx="2609850" cy="1811338"/>
          </a:xfrm>
          <a:prstGeom prst="rect">
            <a:avLst/>
          </a:prstGeom>
          <a:ln>
            <a:solidFill>
              <a:schemeClr val="tx1"/>
            </a:solidFill>
          </a:ln>
          <a:effectLst>
            <a:outerShdw blurRad="50800" dist="38100" dir="5400000" algn="t" rotWithShape="0">
              <a:prstClr val="black">
                <a:alpha val="40000"/>
              </a:prstClr>
            </a:outerShdw>
          </a:effectLst>
        </p:spPr>
      </p:pic>
      <p:pic>
        <p:nvPicPr>
          <p:cNvPr id="35" name="Picture 3"/>
          <p:cNvPicPr>
            <a:picLocks noChangeArrowheads="1"/>
          </p:cNvPicPr>
          <p:nvPr/>
        </p:nvPicPr>
        <p:blipFill>
          <a:blip r:embed="rId3"/>
          <a:srcRect b="7512"/>
          <a:stretch>
            <a:fillRect/>
          </a:stretch>
        </p:blipFill>
        <p:spPr bwMode="auto">
          <a:xfrm>
            <a:off x="6165850" y="1371600"/>
            <a:ext cx="2597150" cy="1809750"/>
          </a:xfrm>
          <a:prstGeom prst="rect">
            <a:avLst/>
          </a:prstGeom>
          <a:ln>
            <a:solidFill>
              <a:schemeClr val="tx1"/>
            </a:solidFill>
          </a:ln>
          <a:effectLst>
            <a:outerShdw blurRad="50800" dist="38100" dir="2700000" algn="tl" rotWithShape="0">
              <a:prstClr val="black">
                <a:alpha val="40000"/>
              </a:prstClr>
            </a:outerShdw>
          </a:effectLst>
        </p:spPr>
      </p:pic>
      <p:pic>
        <p:nvPicPr>
          <p:cNvPr id="36" name="Picture 35"/>
          <p:cNvPicPr>
            <a:picLocks noChangeAspect="1"/>
          </p:cNvPicPr>
          <p:nvPr/>
        </p:nvPicPr>
        <p:blipFill>
          <a:blip r:embed="rId4"/>
          <a:stretch>
            <a:fillRect/>
          </a:stretch>
        </p:blipFill>
        <p:spPr>
          <a:xfrm>
            <a:off x="369888" y="1387475"/>
            <a:ext cx="2614612" cy="1809750"/>
          </a:xfrm>
          <a:prstGeom prst="rect">
            <a:avLst/>
          </a:prstGeom>
          <a:ln>
            <a:solidFill>
              <a:schemeClr val="tx1"/>
            </a:solidFill>
          </a:ln>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3370315529"/>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7" presetClass="entr" presetSubtype="0" fill="hold"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1000"/>
                                        <p:tgtEl>
                                          <p:spTgt spid="34"/>
                                        </p:tgtEl>
                                      </p:cBhvr>
                                    </p:animEffect>
                                    <p:anim calcmode="lin" valueType="num">
                                      <p:cBhvr>
                                        <p:cTn id="14" dur="1000" fill="hold"/>
                                        <p:tgtEl>
                                          <p:spTgt spid="34"/>
                                        </p:tgtEl>
                                        <p:attrNameLst>
                                          <p:attrName>ppt_x</p:attrName>
                                        </p:attrNameLst>
                                      </p:cBhvr>
                                      <p:tavLst>
                                        <p:tav tm="0">
                                          <p:val>
                                            <p:strVal val="#ppt_x"/>
                                          </p:val>
                                        </p:tav>
                                        <p:tav tm="100000">
                                          <p:val>
                                            <p:strVal val="#ppt_x"/>
                                          </p:val>
                                        </p:tav>
                                      </p:tavLst>
                                    </p:anim>
                                    <p:anim calcmode="lin" valueType="num">
                                      <p:cBhvr>
                                        <p:cTn id="15" dur="1000" fill="hold"/>
                                        <p:tgtEl>
                                          <p:spTgt spid="34"/>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7" presetClass="entr" presetSubtype="0" fill="hold"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1000"/>
                                        <p:tgtEl>
                                          <p:spTgt spid="35"/>
                                        </p:tgtEl>
                                      </p:cBhvr>
                                    </p:animEffect>
                                    <p:anim calcmode="lin" valueType="num">
                                      <p:cBhvr>
                                        <p:cTn id="20" dur="1000" fill="hold"/>
                                        <p:tgtEl>
                                          <p:spTgt spid="35"/>
                                        </p:tgtEl>
                                        <p:attrNameLst>
                                          <p:attrName>ppt_x</p:attrName>
                                        </p:attrNameLst>
                                      </p:cBhvr>
                                      <p:tavLst>
                                        <p:tav tm="0">
                                          <p:val>
                                            <p:strVal val="#ppt_x"/>
                                          </p:val>
                                        </p:tav>
                                        <p:tav tm="100000">
                                          <p:val>
                                            <p:strVal val="#ppt_x"/>
                                          </p:val>
                                        </p:tav>
                                      </p:tavLst>
                                    </p:anim>
                                    <p:anim calcmode="lin" valueType="num">
                                      <p:cBhvr>
                                        <p:cTn id="21"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ounded Rectangle 3"/>
          <p:cNvSpPr/>
          <p:nvPr/>
        </p:nvSpPr>
        <p:spPr>
          <a:xfrm>
            <a:off x="4800600" y="2362200"/>
            <a:ext cx="1447800" cy="22860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000" b="1" dirty="0"/>
              <a:t>Query Object Model</a:t>
            </a:r>
          </a:p>
        </p:txBody>
      </p:sp>
      <p:sp>
        <p:nvSpPr>
          <p:cNvPr id="5" name="Rectangle 4"/>
          <p:cNvSpPr/>
          <p:nvPr/>
        </p:nvSpPr>
        <p:spPr bwMode="auto">
          <a:xfrm>
            <a:off x="304800" y="990600"/>
            <a:ext cx="3505200" cy="5410200"/>
          </a:xfrm>
          <a:prstGeom prst="rect">
            <a:avLst/>
          </a:prstGeom>
          <a:solidFill>
            <a:srgbClr xmlns:mc="http://schemas.openxmlformats.org/markup-compatibility/2006" xmlns:a14="http://schemas.microsoft.com/office/drawing/2010/main" val="66CCFF" mc:Ignorable="">
              <a:alpha val="50000"/>
            </a:srgbClr>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tIns="137160" rIns="91436" bIns="45718"/>
          <a:lstStyle/>
          <a:p>
            <a:pPr algn="ctr" defTabSz="914099">
              <a:defRPr/>
            </a:pPr>
            <a:r>
              <a:rPr lang="en-US" sz="2000" dirty="0">
                <a:ln w="12700" cmpd="sng">
                  <a:solidFill>
                    <a:schemeClr val="tx1"/>
                  </a:solidFill>
                  <a:prstDash val="solid"/>
                </a:ln>
                <a:solidFill>
                  <a:schemeClr val="tx1"/>
                </a:solidFill>
                <a:latin typeface="Segoe Semibold" pitchFamily="34" charset="0"/>
              </a:rPr>
              <a:t>Concepts </a:t>
            </a:r>
          </a:p>
        </p:txBody>
      </p:sp>
      <p:sp>
        <p:nvSpPr>
          <p:cNvPr id="6" name="Title 1"/>
          <p:cNvSpPr txBox="1">
            <a:spLocks/>
          </p:cNvSpPr>
          <p:nvPr/>
        </p:nvSpPr>
        <p:spPr>
          <a:xfrm>
            <a:off x="381000" y="304800"/>
            <a:ext cx="8380412" cy="498598"/>
          </a:xfrm>
          <a:prstGeom prst="rect">
            <a:avLst/>
          </a:prstGeom>
        </p:spPr>
        <p:txBody>
          <a:bodyPr lIns="0" tIns="0" rIns="0" bIns="0">
            <a:normAutofit fontScale="90000" lnSpcReduction="20000"/>
          </a:bodyPr>
          <a:lst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tx1"/>
                    </a:gs>
                    <a:gs pos="86000">
                      <a:schemeClr val="tx1"/>
                    </a:gs>
                  </a:gsLst>
                  <a:lin ang="5400000" scaled="0"/>
                  <a:tileRect/>
                </a:gradFill>
                <a:effectLst>
                  <a:outerShdw blurRad="50800" dist="38100" dir="5400000" algn="t" rotWithShape="0">
                    <a:prstClr val="black">
                      <a:alpha val="20000"/>
                    </a:prstClr>
                  </a:outerShdw>
                </a:effectLst>
                <a:latin typeface="Segoe UI" pitchFamily="34" charset="0"/>
                <a:ea typeface="+mn-ea"/>
                <a:cs typeface="Arial" charset="0"/>
              </a:defRPr>
            </a:lvl1pPr>
          </a:lstStyle>
          <a:p>
            <a:pPr>
              <a:defRPr/>
            </a:pPr>
            <a:r>
              <a:rPr sz="4900" smtClean="0">
                <a:effectLst/>
              </a:rPr>
              <a:t>Search Technology C</a:t>
            </a:r>
            <a:r>
              <a:rPr sz="4900" smtClean="0"/>
              <a:t>oncepts</a:t>
            </a:r>
            <a:endParaRPr sz="2700">
              <a:solidFill>
                <a:schemeClr val="tx1"/>
              </a:solidFill>
            </a:endParaRPr>
          </a:p>
        </p:txBody>
      </p:sp>
      <p:sp>
        <p:nvSpPr>
          <p:cNvPr id="7" name="Content Placeholder 31"/>
          <p:cNvSpPr txBox="1">
            <a:spLocks/>
          </p:cNvSpPr>
          <p:nvPr/>
        </p:nvSpPr>
        <p:spPr>
          <a:xfrm>
            <a:off x="457200" y="5713413"/>
            <a:ext cx="3200400" cy="611187"/>
          </a:xfrm>
          <a:prstGeom prst="rect">
            <a:avLst/>
          </a:prstGeom>
        </p:spPr>
        <p:txBody>
          <a:bodyPr lIns="0" tIns="0" rIns="0" bIns="0" anchor="ctr">
            <a:normAutofit/>
          </a:bodyPr>
          <a:lstStyle>
            <a:lvl1pPr marL="460375" indent="-460375" algn="l" defTabSz="914363" rtl="0" eaLnBrk="1" latinLnBrk="0" hangingPunct="1">
              <a:lnSpc>
                <a:spcPct val="90000"/>
              </a:lnSpc>
              <a:spcBef>
                <a:spcPct val="20000"/>
              </a:spcBef>
              <a:buSzPct val="90000"/>
              <a:buFontTx/>
              <a:buBlip>
                <a:blip r:embed="rId3"/>
              </a:buBlip>
              <a:defRPr sz="3200" kern="1200">
                <a:gradFill>
                  <a:gsLst>
                    <a:gs pos="0">
                      <a:schemeClr val="tx1"/>
                    </a:gs>
                    <a:gs pos="86000">
                      <a:schemeClr val="tx1"/>
                    </a:gs>
                  </a:gsLst>
                  <a:lin ang="5400000" scaled="0"/>
                </a:gradFill>
                <a:latin typeface="Segoe UI" pitchFamily="34" charset="0"/>
                <a:ea typeface="+mn-ea"/>
                <a:cs typeface="+mn-cs"/>
              </a:defRPr>
            </a:lvl1pPr>
            <a:lvl2pPr marL="855663" indent="-395288" algn="l" defTabSz="914363" rtl="0" eaLnBrk="1" latinLnBrk="0" hangingPunct="1">
              <a:lnSpc>
                <a:spcPct val="90000"/>
              </a:lnSpc>
              <a:spcBef>
                <a:spcPct val="20000"/>
              </a:spcBef>
              <a:buSzPct val="90000"/>
              <a:buFontTx/>
              <a:buBlip>
                <a:blip r:embed="rId4"/>
              </a:buBlip>
              <a:defRPr sz="2800" kern="1200">
                <a:gradFill>
                  <a:gsLst>
                    <a:gs pos="0">
                      <a:schemeClr val="tx1"/>
                    </a:gs>
                    <a:gs pos="86000">
                      <a:schemeClr val="tx1"/>
                    </a:gs>
                  </a:gsLst>
                  <a:lin ang="5400000" scaled="0"/>
                </a:gradFill>
                <a:latin typeface="Segoe UI" pitchFamily="34" charset="0"/>
                <a:ea typeface="+mn-ea"/>
                <a:cs typeface="+mn-cs"/>
              </a:defRPr>
            </a:lvl2pPr>
            <a:lvl3pPr marL="1258888" indent="-403225" algn="l" defTabSz="914363" rtl="0" eaLnBrk="1" latinLnBrk="0" hangingPunct="1">
              <a:lnSpc>
                <a:spcPct val="90000"/>
              </a:lnSpc>
              <a:spcBef>
                <a:spcPct val="20000"/>
              </a:spcBef>
              <a:buSzPct val="90000"/>
              <a:buFontTx/>
              <a:buBlip>
                <a:blip r:embed="rId4"/>
              </a:buBlip>
              <a:defRPr sz="2400" kern="1200">
                <a:gradFill>
                  <a:gsLst>
                    <a:gs pos="0">
                      <a:schemeClr val="tx1"/>
                    </a:gs>
                    <a:gs pos="86000">
                      <a:schemeClr val="tx1"/>
                    </a:gs>
                  </a:gsLst>
                  <a:lin ang="5400000" scaled="0"/>
                </a:gradFill>
                <a:latin typeface="Segoe UI" pitchFamily="34" charset="0"/>
                <a:ea typeface="+mn-ea"/>
                <a:cs typeface="+mn-cs"/>
              </a:defRPr>
            </a:lvl3pPr>
            <a:lvl4pPr marL="1604963" indent="-346075" algn="l" defTabSz="914363" rtl="0" eaLnBrk="1" latinLnBrk="0" hangingPunct="1">
              <a:lnSpc>
                <a:spcPct val="90000"/>
              </a:lnSpc>
              <a:spcBef>
                <a:spcPct val="20000"/>
              </a:spcBef>
              <a:buSzPct val="90000"/>
              <a:buFontTx/>
              <a:buBlip>
                <a:blip r:embed="rId4"/>
              </a:buBlip>
              <a:defRPr sz="2000" kern="1200">
                <a:gradFill>
                  <a:gsLst>
                    <a:gs pos="0">
                      <a:schemeClr val="tx1"/>
                    </a:gs>
                    <a:gs pos="86000">
                      <a:schemeClr val="tx1"/>
                    </a:gs>
                  </a:gsLst>
                  <a:lin ang="5400000" scaled="0"/>
                </a:gradFill>
                <a:latin typeface="Segoe UI" pitchFamily="34" charset="0"/>
                <a:ea typeface="+mn-ea"/>
                <a:cs typeface="+mn-cs"/>
              </a:defRPr>
            </a:lvl4pPr>
            <a:lvl5pPr marL="1941513" indent="-336550" algn="l" defTabSz="914363" rtl="0" eaLnBrk="1" latinLnBrk="0" hangingPunct="1">
              <a:lnSpc>
                <a:spcPct val="90000"/>
              </a:lnSpc>
              <a:spcBef>
                <a:spcPct val="20000"/>
              </a:spcBef>
              <a:buSzPct val="90000"/>
              <a:buFontTx/>
              <a:buBlip>
                <a:blip r:embed="rId4"/>
              </a:buBlip>
              <a:defRPr sz="2000" kern="1200">
                <a:gradFill>
                  <a:gsLst>
                    <a:gs pos="0">
                      <a:schemeClr val="tx1"/>
                    </a:gs>
                    <a:gs pos="86000">
                      <a:schemeClr val="tx1"/>
                    </a:gs>
                  </a:gsLst>
                  <a:lin ang="5400000" scaled="0"/>
                </a:gradFill>
                <a:latin typeface="Segoe UI"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defRPr/>
            </a:pPr>
            <a:r>
              <a:rPr lang="en-US" sz="1600" b="1" kern="0" spc="-83" dirty="0">
                <a:solidFill>
                  <a:schemeClr val="tx1"/>
                </a:solidFill>
                <a:latin typeface="+mn-lt"/>
              </a:rPr>
              <a:t>Content Sources </a:t>
            </a:r>
            <a:r>
              <a:rPr lang="en-US" sz="1600" dirty="0" smtClean="0"/>
              <a:t>- </a:t>
            </a:r>
            <a:r>
              <a:rPr lang="en-US" sz="1600" kern="0" spc="-83" dirty="0">
                <a:solidFill>
                  <a:schemeClr val="tx1"/>
                </a:solidFill>
                <a:latin typeface="+mn-lt"/>
              </a:rPr>
              <a:t>Host the content we want to return in main results</a:t>
            </a:r>
          </a:p>
        </p:txBody>
      </p:sp>
      <p:grpSp>
        <p:nvGrpSpPr>
          <p:cNvPr id="15366" name="Group 30"/>
          <p:cNvGrpSpPr>
            <a:grpSpLocks/>
          </p:cNvGrpSpPr>
          <p:nvPr/>
        </p:nvGrpSpPr>
        <p:grpSpPr bwMode="auto">
          <a:xfrm>
            <a:off x="6400800" y="990600"/>
            <a:ext cx="533400" cy="457200"/>
            <a:chOff x="3835400" y="3733800"/>
            <a:chExt cx="1213124" cy="1143000"/>
          </a:xfrm>
        </p:grpSpPr>
        <p:grpSp>
          <p:nvGrpSpPr>
            <p:cNvPr id="9" name="Group 22"/>
            <p:cNvGrpSpPr/>
            <p:nvPr/>
          </p:nvGrpSpPr>
          <p:grpSpPr>
            <a:xfrm>
              <a:off x="3835400" y="3733800"/>
              <a:ext cx="552724" cy="825498"/>
              <a:chOff x="1192024" y="2758440"/>
              <a:chExt cx="1066800" cy="1593276"/>
            </a:xfrm>
            <a:effectLst>
              <a:outerShdw blurRad="76200" dir="18900000" sy="23000" kx="-1200000" algn="bl" rotWithShape="0">
                <a:prstClr val="black">
                  <a:alpha val="20000"/>
                </a:prstClr>
              </a:outerShdw>
            </a:effectLst>
          </p:grpSpPr>
          <p:sp>
            <p:nvSpPr>
              <p:cNvPr id="18" name="Flowchart: Delay 17"/>
              <p:cNvSpPr/>
              <p:nvPr/>
            </p:nvSpPr>
            <p:spPr>
              <a:xfrm rot="16200000">
                <a:off x="1247269" y="3267076"/>
                <a:ext cx="956310" cy="1066800"/>
              </a:xfrm>
              <a:prstGeom prst="flowChartDelay">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dirty="0"/>
              </a:p>
            </p:txBody>
          </p:sp>
          <p:sp>
            <p:nvSpPr>
              <p:cNvPr id="19" name="Flowchart: Delay 18"/>
              <p:cNvSpPr/>
              <p:nvPr/>
            </p:nvSpPr>
            <p:spPr>
              <a:xfrm rot="16200000">
                <a:off x="1191675" y="3448397"/>
                <a:ext cx="1067499" cy="739140"/>
              </a:xfrm>
              <a:prstGeom prst="flowChartDelay">
                <a:avLst/>
              </a:prstGeom>
              <a:effectLst>
                <a:outerShdw blurRad="63500" sx="102000" sy="102000" algn="c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dirty="0"/>
              </a:p>
            </p:txBody>
          </p:sp>
          <p:sp>
            <p:nvSpPr>
              <p:cNvPr id="20" name="Oval 25"/>
              <p:cNvSpPr/>
              <p:nvPr/>
            </p:nvSpPr>
            <p:spPr>
              <a:xfrm>
                <a:off x="1378715" y="2758440"/>
                <a:ext cx="693421" cy="693419"/>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dirty="0"/>
              </a:p>
            </p:txBody>
          </p:sp>
        </p:grpSp>
        <p:grpSp>
          <p:nvGrpSpPr>
            <p:cNvPr id="10" name="Group 13"/>
            <p:cNvGrpSpPr/>
            <p:nvPr/>
          </p:nvGrpSpPr>
          <p:grpSpPr>
            <a:xfrm>
              <a:off x="4495800" y="3810001"/>
              <a:ext cx="552724" cy="825499"/>
              <a:chOff x="1143000" y="2758440"/>
              <a:chExt cx="1066800" cy="1593278"/>
            </a:xfrm>
            <a:effectLst>
              <a:outerShdw blurRad="76200" dir="18900000" sy="23000" kx="-1200000" algn="bl" rotWithShape="0">
                <a:prstClr val="black">
                  <a:alpha val="20000"/>
                </a:prstClr>
              </a:outerShdw>
            </a:effectLst>
          </p:grpSpPr>
          <p:sp>
            <p:nvSpPr>
              <p:cNvPr id="15" name="Flowchart: Delay 14"/>
              <p:cNvSpPr/>
              <p:nvPr/>
            </p:nvSpPr>
            <p:spPr>
              <a:xfrm rot="16200000">
                <a:off x="1198245" y="3267075"/>
                <a:ext cx="956310" cy="1066800"/>
              </a:xfrm>
              <a:prstGeom prst="flowChartDelay">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p>
            </p:txBody>
          </p:sp>
          <p:sp>
            <p:nvSpPr>
              <p:cNvPr id="16" name="Flowchart: Delay 15"/>
              <p:cNvSpPr/>
              <p:nvPr/>
            </p:nvSpPr>
            <p:spPr>
              <a:xfrm rot="16200000">
                <a:off x="1142650" y="3448398"/>
                <a:ext cx="1067500" cy="739140"/>
              </a:xfrm>
              <a:prstGeom prst="flowChartDelay">
                <a:avLst/>
              </a:prstGeom>
              <a:gradFill>
                <a:gsLst>
                  <a:gs pos="0">
                    <a:srgbClr xmlns:mc="http://schemas.openxmlformats.org/markup-compatibility/2006" xmlns:a14="http://schemas.microsoft.com/office/drawing/2010/main" val="FFCCFF" mc:Ignorable=""/>
                  </a:gs>
                  <a:gs pos="35000">
                    <a:srgbClr xmlns:mc="http://schemas.openxmlformats.org/markup-compatibility/2006" xmlns:a14="http://schemas.microsoft.com/office/drawing/2010/main" val="FFDDFF" mc:Ignorable=""/>
                  </a:gs>
                  <a:gs pos="100000">
                    <a:srgbClr xmlns:mc="http://schemas.openxmlformats.org/markup-compatibility/2006" xmlns:a14="http://schemas.microsoft.com/office/drawing/2010/main" val="FFE5FF" mc:Ignorable=""/>
                  </a:gs>
                </a:gsLst>
              </a:gradFill>
              <a:ln>
                <a:solidFill>
                  <a:srgbClr xmlns:mc="http://schemas.openxmlformats.org/markup-compatibility/2006" xmlns:a14="http://schemas.microsoft.com/office/drawing/2010/main" val="FF66FF" mc:Ignorable=""/>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p>
            </p:txBody>
          </p:sp>
          <p:sp>
            <p:nvSpPr>
              <p:cNvPr id="17" name="Oval 16"/>
              <p:cNvSpPr/>
              <p:nvPr/>
            </p:nvSpPr>
            <p:spPr>
              <a:xfrm>
                <a:off x="1329690" y="2758440"/>
                <a:ext cx="693420" cy="693420"/>
              </a:xfrm>
              <a:prstGeom prst="ellipse">
                <a:avLst/>
              </a:prstGeom>
              <a:gradFill>
                <a:gsLst>
                  <a:gs pos="0">
                    <a:srgbClr xmlns:mc="http://schemas.openxmlformats.org/markup-compatibility/2006" xmlns:a14="http://schemas.microsoft.com/office/drawing/2010/main" val="FFCCFF" mc:Ignorable=""/>
                  </a:gs>
                  <a:gs pos="35000">
                    <a:srgbClr xmlns:mc="http://schemas.openxmlformats.org/markup-compatibility/2006" xmlns:a14="http://schemas.microsoft.com/office/drawing/2010/main" val="FFDDFF" mc:Ignorable=""/>
                  </a:gs>
                  <a:gs pos="100000">
                    <a:srgbClr xmlns:mc="http://schemas.openxmlformats.org/markup-compatibility/2006" xmlns:a14="http://schemas.microsoft.com/office/drawing/2010/main" val="FFE5FF" mc:Ignorable=""/>
                  </a:gs>
                </a:gsLst>
              </a:gradFill>
              <a:ln>
                <a:solidFill>
                  <a:srgbClr xmlns:mc="http://schemas.openxmlformats.org/markup-compatibility/2006" xmlns:a14="http://schemas.microsoft.com/office/drawing/2010/main" val="FF66FF" mc:Ignorable=""/>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p>
            </p:txBody>
          </p:sp>
        </p:grpSp>
        <p:grpSp>
          <p:nvGrpSpPr>
            <p:cNvPr id="11" name="Group 26"/>
            <p:cNvGrpSpPr/>
            <p:nvPr/>
          </p:nvGrpSpPr>
          <p:grpSpPr>
            <a:xfrm>
              <a:off x="4114800" y="4051301"/>
              <a:ext cx="552724" cy="825499"/>
              <a:chOff x="1143000" y="2758440"/>
              <a:chExt cx="1066800" cy="1593278"/>
            </a:xfrm>
            <a:effectLst>
              <a:outerShdw blurRad="76200" dir="18900000" sy="23000" kx="-1200000" algn="bl" rotWithShape="0">
                <a:prstClr val="black">
                  <a:alpha val="20000"/>
                </a:prstClr>
              </a:outerShdw>
            </a:effectLst>
          </p:grpSpPr>
          <p:sp>
            <p:nvSpPr>
              <p:cNvPr id="12" name="Flowchart: Delay 27"/>
              <p:cNvSpPr/>
              <p:nvPr/>
            </p:nvSpPr>
            <p:spPr>
              <a:xfrm rot="16200000">
                <a:off x="1198245" y="3267075"/>
                <a:ext cx="956310" cy="1066800"/>
              </a:xfrm>
              <a:prstGeom prst="flowChartDelay">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13" name="Flowchart: Delay 12"/>
              <p:cNvSpPr/>
              <p:nvPr/>
            </p:nvSpPr>
            <p:spPr>
              <a:xfrm rot="16200000">
                <a:off x="1142650" y="3448398"/>
                <a:ext cx="1067500" cy="739140"/>
              </a:xfrm>
              <a:prstGeom prst="flowChartDelay">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14" name="Oval 13"/>
              <p:cNvSpPr/>
              <p:nvPr/>
            </p:nvSpPr>
            <p:spPr>
              <a:xfrm>
                <a:off x="1329690" y="2758440"/>
                <a:ext cx="693420" cy="69342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grpSp>
      </p:grpSp>
      <p:sp>
        <p:nvSpPr>
          <p:cNvPr id="21" name="Flowchart: Magnetic Disk 20"/>
          <p:cNvSpPr/>
          <p:nvPr/>
        </p:nvSpPr>
        <p:spPr>
          <a:xfrm>
            <a:off x="6096000" y="5715000"/>
            <a:ext cx="817563" cy="609600"/>
          </a:xfrm>
          <a:prstGeom prst="flowChartMagneticDisk">
            <a:avLst/>
          </a:prstGeom>
          <a:gradFill>
            <a:gsLst>
              <a:gs pos="0">
                <a:srgbClr xmlns:mc="http://schemas.openxmlformats.org/markup-compatibility/2006" xmlns:a14="http://schemas.microsoft.com/office/drawing/2010/main" val="D2B1D3" mc:Ignorable=""/>
              </a:gs>
              <a:gs pos="35000">
                <a:srgbClr xmlns:mc="http://schemas.openxmlformats.org/markup-compatibility/2006" xmlns:a14="http://schemas.microsoft.com/office/drawing/2010/main" val="C59EE2" mc:Ignorable=""/>
              </a:gs>
              <a:gs pos="100000">
                <a:srgbClr xmlns:mc="http://schemas.openxmlformats.org/markup-compatibility/2006" xmlns:a14="http://schemas.microsoft.com/office/drawing/2010/main" val="DAC2EC" mc:Ignorable=""/>
              </a:gs>
            </a:gsLst>
          </a:gradFill>
          <a:ln>
            <a:solidFill>
              <a:srgbClr xmlns:mc="http://schemas.openxmlformats.org/markup-compatibility/2006" xmlns:a14="http://schemas.microsoft.com/office/drawing/2010/main" val="7030A0" mc:Ignorable=""/>
            </a:solidFill>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b="1" dirty="0">
                <a:solidFill>
                  <a:prstClr val="black"/>
                </a:solidFill>
              </a:rPr>
              <a:t>Content</a:t>
            </a:r>
          </a:p>
        </p:txBody>
      </p:sp>
      <p:sp>
        <p:nvSpPr>
          <p:cNvPr id="22" name="Flowchart: Magnetic Disk 21"/>
          <p:cNvSpPr/>
          <p:nvPr/>
        </p:nvSpPr>
        <p:spPr>
          <a:xfrm>
            <a:off x="5105400" y="5715000"/>
            <a:ext cx="817563" cy="609600"/>
          </a:xfrm>
          <a:prstGeom prst="flowChartMagneticDisk">
            <a:avLst/>
          </a:prstGeom>
          <a:gradFill>
            <a:gsLst>
              <a:gs pos="0">
                <a:srgbClr xmlns:mc="http://schemas.openxmlformats.org/markup-compatibility/2006" xmlns:a14="http://schemas.microsoft.com/office/drawing/2010/main" val="D2B1D3" mc:Ignorable=""/>
              </a:gs>
              <a:gs pos="35000">
                <a:srgbClr xmlns:mc="http://schemas.openxmlformats.org/markup-compatibility/2006" xmlns:a14="http://schemas.microsoft.com/office/drawing/2010/main" val="C59EE2" mc:Ignorable=""/>
              </a:gs>
              <a:gs pos="100000">
                <a:srgbClr xmlns:mc="http://schemas.openxmlformats.org/markup-compatibility/2006" xmlns:a14="http://schemas.microsoft.com/office/drawing/2010/main" val="DAC2EC" mc:Ignorable=""/>
              </a:gs>
            </a:gsLst>
          </a:gradFill>
          <a:ln>
            <a:solidFill>
              <a:srgbClr xmlns:mc="http://schemas.openxmlformats.org/markup-compatibility/2006" xmlns:a14="http://schemas.microsoft.com/office/drawing/2010/main" val="7030A0" mc:Ignorable=""/>
            </a:solidFill>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b="1" dirty="0">
                <a:solidFill>
                  <a:prstClr val="black"/>
                </a:solidFill>
              </a:rPr>
              <a:t>Content</a:t>
            </a:r>
          </a:p>
        </p:txBody>
      </p:sp>
      <p:sp>
        <p:nvSpPr>
          <p:cNvPr id="23" name="Flowchart: Magnetic Disk 22"/>
          <p:cNvSpPr/>
          <p:nvPr/>
        </p:nvSpPr>
        <p:spPr>
          <a:xfrm>
            <a:off x="4114800" y="5715000"/>
            <a:ext cx="817563" cy="609600"/>
          </a:xfrm>
          <a:prstGeom prst="flowChartMagneticDisk">
            <a:avLst/>
          </a:prstGeom>
          <a:gradFill>
            <a:gsLst>
              <a:gs pos="0">
                <a:srgbClr xmlns:mc="http://schemas.openxmlformats.org/markup-compatibility/2006" xmlns:a14="http://schemas.microsoft.com/office/drawing/2010/main" val="D2B1D3" mc:Ignorable=""/>
              </a:gs>
              <a:gs pos="35000">
                <a:srgbClr xmlns:mc="http://schemas.openxmlformats.org/markup-compatibility/2006" xmlns:a14="http://schemas.microsoft.com/office/drawing/2010/main" val="C59EE2" mc:Ignorable=""/>
              </a:gs>
              <a:gs pos="100000">
                <a:srgbClr xmlns:mc="http://schemas.openxmlformats.org/markup-compatibility/2006" xmlns:a14="http://schemas.microsoft.com/office/drawing/2010/main" val="DAC2EC" mc:Ignorable=""/>
              </a:gs>
            </a:gsLst>
          </a:gradFill>
          <a:ln>
            <a:solidFill>
              <a:srgbClr xmlns:mc="http://schemas.openxmlformats.org/markup-compatibility/2006" xmlns:a14="http://schemas.microsoft.com/office/drawing/2010/main" val="7030A0" mc:Ignorable=""/>
            </a:solidFill>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b="1" dirty="0"/>
              <a:t>Content</a:t>
            </a:r>
          </a:p>
        </p:txBody>
      </p:sp>
      <p:cxnSp>
        <p:nvCxnSpPr>
          <p:cNvPr id="24" name="Straight Arrow Connector 23"/>
          <p:cNvCxnSpPr>
            <a:stCxn id="23" idx="1"/>
            <a:endCxn id="45" idx="2"/>
          </p:cNvCxnSpPr>
          <p:nvPr/>
        </p:nvCxnSpPr>
        <p:spPr bwMode="auto">
          <a:xfrm rot="5400000" flipH="1" flipV="1">
            <a:off x="4752975" y="4953000"/>
            <a:ext cx="533400" cy="990600"/>
          </a:xfrm>
          <a:prstGeom prst="straightConnector1">
            <a:avLst/>
          </a:prstGeom>
          <a:ln>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5" name="Straight Arrow Connector 24"/>
          <p:cNvCxnSpPr>
            <a:stCxn id="22" idx="1"/>
            <a:endCxn id="45" idx="2"/>
          </p:cNvCxnSpPr>
          <p:nvPr/>
        </p:nvCxnSpPr>
        <p:spPr bwMode="auto">
          <a:xfrm rot="5400000" flipH="1" flipV="1">
            <a:off x="5248275" y="5448300"/>
            <a:ext cx="533400" cy="0"/>
          </a:xfrm>
          <a:prstGeom prst="straightConnector1">
            <a:avLst/>
          </a:prstGeom>
          <a:ln>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6" name="Straight Arrow Connector 25"/>
          <p:cNvCxnSpPr>
            <a:stCxn id="21" idx="1"/>
            <a:endCxn id="45" idx="2"/>
          </p:cNvCxnSpPr>
          <p:nvPr/>
        </p:nvCxnSpPr>
        <p:spPr bwMode="auto">
          <a:xfrm rot="16200000" flipV="1">
            <a:off x="5743575" y="4953000"/>
            <a:ext cx="533400" cy="990600"/>
          </a:xfrm>
          <a:prstGeom prst="straightConnector1">
            <a:avLst/>
          </a:prstGeom>
          <a:ln>
            <a:headEnd type="none" w="med" len="med"/>
            <a:tailEnd type="arrow"/>
          </a:ln>
        </p:spPr>
        <p:style>
          <a:lnRef idx="2">
            <a:schemeClr val="accent4"/>
          </a:lnRef>
          <a:fillRef idx="0">
            <a:schemeClr val="accent4"/>
          </a:fillRef>
          <a:effectRef idx="1">
            <a:schemeClr val="accent4"/>
          </a:effectRef>
          <a:fontRef idx="minor">
            <a:schemeClr val="tx1"/>
          </a:fontRef>
        </p:style>
      </p:cxnSp>
      <p:grpSp>
        <p:nvGrpSpPr>
          <p:cNvPr id="15373" name="Group 26"/>
          <p:cNvGrpSpPr>
            <a:grpSpLocks/>
          </p:cNvGrpSpPr>
          <p:nvPr/>
        </p:nvGrpSpPr>
        <p:grpSpPr bwMode="auto">
          <a:xfrm>
            <a:off x="4800600" y="1219200"/>
            <a:ext cx="1447800" cy="1066800"/>
            <a:chOff x="5791200" y="1600200"/>
            <a:chExt cx="1447800" cy="1066800"/>
          </a:xfrm>
        </p:grpSpPr>
        <p:sp>
          <p:nvSpPr>
            <p:cNvPr id="28" name="Rectangle 27"/>
            <p:cNvSpPr/>
            <p:nvPr/>
          </p:nvSpPr>
          <p:spPr>
            <a:xfrm>
              <a:off x="5791200" y="1600200"/>
              <a:ext cx="1447800" cy="1066800"/>
            </a:xfrm>
            <a:prstGeom prst="rect">
              <a:avLst/>
            </a:prstGeom>
          </p:spPr>
          <p:style>
            <a:lnRef idx="2">
              <a:schemeClr val="accent6"/>
            </a:lnRef>
            <a:fillRef idx="1">
              <a:schemeClr val="lt1"/>
            </a:fillRef>
            <a:effectRef idx="0">
              <a:schemeClr val="accent6"/>
            </a:effectRef>
            <a:fontRef idx="minor">
              <a:schemeClr val="dk1"/>
            </a:fontRef>
          </p:style>
          <p:txBody>
            <a:bodyPr anchor="b"/>
            <a:lstStyle/>
            <a:p>
              <a:pPr algn="ctr">
                <a:defRPr/>
              </a:pPr>
              <a:endParaRPr lang="en-US" sz="900" dirty="0"/>
            </a:p>
          </p:txBody>
        </p:sp>
        <p:sp>
          <p:nvSpPr>
            <p:cNvPr id="29" name="Rectangle 28"/>
            <p:cNvSpPr/>
            <p:nvPr/>
          </p:nvSpPr>
          <p:spPr>
            <a:xfrm>
              <a:off x="6172200" y="1752600"/>
              <a:ext cx="496888" cy="152400"/>
            </a:xfrm>
            <a:prstGeom prst="rect">
              <a:avLst/>
            </a:prstGeom>
            <a:ln w="9525"/>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sz="1400" dirty="0">
                <a:ln w="3175">
                  <a:solidFill>
                    <a:schemeClr val="tx1"/>
                  </a:solidFill>
                </a:ln>
              </a:endParaRPr>
            </a:p>
          </p:txBody>
        </p:sp>
        <p:pic>
          <p:nvPicPr>
            <p:cNvPr id="1540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1" y="1752599"/>
              <a:ext cx="152400" cy="15731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31" name="Rectangle 30"/>
            <p:cNvSpPr/>
            <p:nvPr/>
          </p:nvSpPr>
          <p:spPr>
            <a:xfrm>
              <a:off x="6172200" y="1981200"/>
              <a:ext cx="685800" cy="609600"/>
            </a:xfrm>
            <a:prstGeom prst="rect">
              <a:avLst/>
            </a:prstGeom>
            <a:noFill/>
            <a:ln w="9525"/>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sz="1400">
                <a:ln w="3175">
                  <a:solidFill>
                    <a:schemeClr val="tx1"/>
                  </a:solidFill>
                </a:ln>
              </a:endParaRPr>
            </a:p>
          </p:txBody>
        </p:sp>
        <p:sp>
          <p:nvSpPr>
            <p:cNvPr id="32" name="Rectangle 31"/>
            <p:cNvSpPr/>
            <p:nvPr/>
          </p:nvSpPr>
          <p:spPr>
            <a:xfrm>
              <a:off x="5867400" y="1981200"/>
              <a:ext cx="228600" cy="457200"/>
            </a:xfrm>
            <a:prstGeom prst="rect">
              <a:avLst/>
            </a:prstGeom>
            <a:noFill/>
            <a:ln w="9525"/>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sz="1400">
                <a:ln w="3175">
                  <a:solidFill>
                    <a:schemeClr val="tx1"/>
                  </a:solidFill>
                </a:ln>
              </a:endParaRPr>
            </a:p>
          </p:txBody>
        </p:sp>
        <p:sp>
          <p:nvSpPr>
            <p:cNvPr id="33" name="Rectangle 32"/>
            <p:cNvSpPr/>
            <p:nvPr/>
          </p:nvSpPr>
          <p:spPr>
            <a:xfrm>
              <a:off x="6934200" y="1981200"/>
              <a:ext cx="228600" cy="228600"/>
            </a:xfrm>
            <a:prstGeom prst="rect">
              <a:avLst/>
            </a:prstGeom>
            <a:noFill/>
            <a:ln w="9525"/>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sz="1400">
                <a:ln w="3175">
                  <a:solidFill>
                    <a:schemeClr val="tx1"/>
                  </a:solidFill>
                </a:ln>
              </a:endParaRPr>
            </a:p>
          </p:txBody>
        </p:sp>
        <p:sp>
          <p:nvSpPr>
            <p:cNvPr id="34" name="Rectangle 33"/>
            <p:cNvSpPr/>
            <p:nvPr/>
          </p:nvSpPr>
          <p:spPr>
            <a:xfrm>
              <a:off x="6934200" y="2286000"/>
              <a:ext cx="228600" cy="228600"/>
            </a:xfrm>
            <a:prstGeom prst="rect">
              <a:avLst/>
            </a:prstGeom>
            <a:noFill/>
            <a:ln w="9525"/>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sz="1400">
                <a:ln w="3175">
                  <a:solidFill>
                    <a:schemeClr val="tx1"/>
                  </a:solidFill>
                </a:ln>
              </a:endParaRPr>
            </a:p>
          </p:txBody>
        </p:sp>
      </p:grpSp>
      <p:sp>
        <p:nvSpPr>
          <p:cNvPr id="37" name="Rounded Rectangle 36"/>
          <p:cNvSpPr/>
          <p:nvPr/>
        </p:nvSpPr>
        <p:spPr>
          <a:xfrm>
            <a:off x="7086600" y="2286000"/>
            <a:ext cx="1143000" cy="5334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1050" b="1" dirty="0" err="1"/>
              <a:t>OpenSearch</a:t>
            </a:r>
            <a:r>
              <a:rPr lang="en-US" sz="1050" b="1" dirty="0"/>
              <a:t> Source</a:t>
            </a:r>
          </a:p>
        </p:txBody>
      </p:sp>
      <p:sp>
        <p:nvSpPr>
          <p:cNvPr id="38" name="Content Placeholder 31"/>
          <p:cNvSpPr txBox="1">
            <a:spLocks/>
          </p:cNvSpPr>
          <p:nvPr/>
        </p:nvSpPr>
        <p:spPr bwMode="auto">
          <a:xfrm>
            <a:off x="457200" y="4608513"/>
            <a:ext cx="3200400" cy="611187"/>
          </a:xfrm>
          <a:prstGeom prst="rect">
            <a:avLst/>
          </a:prstGeom>
          <a:noFill/>
          <a:ln w="9525">
            <a:noFill/>
            <a:miter lim="800000"/>
            <a:headEnd/>
            <a:tailEnd/>
          </a:ln>
        </p:spPr>
        <p:txBody>
          <a:bodyPr lIns="0" tIns="0" rIns="0" bIns="0" anchor="ctr">
            <a:normAutofit/>
          </a:bodyPr>
          <a:lstStyle/>
          <a:p>
            <a:pPr defTabSz="761939" fontAlgn="auto">
              <a:lnSpc>
                <a:spcPct val="90000"/>
              </a:lnSpc>
              <a:spcBef>
                <a:spcPct val="20000"/>
              </a:spcBef>
              <a:spcAft>
                <a:spcPts val="0"/>
              </a:spcAft>
              <a:buSzPct val="80000"/>
              <a:defRPr/>
            </a:pPr>
            <a:r>
              <a:rPr lang="en-US" sz="1600" b="1" kern="0" spc="-83" dirty="0">
                <a:latin typeface="+mn-lt"/>
                <a:ea typeface="+mn-ea"/>
              </a:rPr>
              <a:t>Crawling </a:t>
            </a:r>
            <a:r>
              <a:rPr lang="en-US" sz="1600" kern="0" spc="-83" dirty="0">
                <a:latin typeface="+mn-lt"/>
                <a:ea typeface="+mn-ea"/>
              </a:rPr>
              <a:t>- Traverse URL space to record items in search catalog</a:t>
            </a:r>
            <a:endParaRPr lang="en-US" sz="1200" kern="0" spc="-83" dirty="0">
              <a:latin typeface="+mn-lt"/>
              <a:ea typeface="+mn-ea"/>
            </a:endParaRPr>
          </a:p>
        </p:txBody>
      </p:sp>
      <p:sp>
        <p:nvSpPr>
          <p:cNvPr id="39" name="Content Placeholder 31"/>
          <p:cNvSpPr txBox="1">
            <a:spLocks/>
          </p:cNvSpPr>
          <p:nvPr/>
        </p:nvSpPr>
        <p:spPr bwMode="auto">
          <a:xfrm>
            <a:off x="457200" y="3622675"/>
            <a:ext cx="3200400" cy="612775"/>
          </a:xfrm>
          <a:prstGeom prst="rect">
            <a:avLst/>
          </a:prstGeom>
          <a:noFill/>
          <a:ln w="9525">
            <a:noFill/>
            <a:miter lim="800000"/>
            <a:headEnd/>
            <a:tailEnd/>
          </a:ln>
        </p:spPr>
        <p:txBody>
          <a:bodyPr lIns="0" tIns="0" rIns="0" bIns="0" anchor="ctr">
            <a:normAutofit/>
          </a:bodyPr>
          <a:lstStyle/>
          <a:p>
            <a:pPr defTabSz="761939" fontAlgn="auto">
              <a:lnSpc>
                <a:spcPct val="90000"/>
              </a:lnSpc>
              <a:spcBef>
                <a:spcPct val="20000"/>
              </a:spcBef>
              <a:spcAft>
                <a:spcPts val="0"/>
              </a:spcAft>
              <a:buSzPct val="80000"/>
              <a:defRPr/>
            </a:pPr>
            <a:r>
              <a:rPr lang="en-US" sz="1600" b="1" kern="0" spc="-83" dirty="0">
                <a:latin typeface="+mn-lt"/>
                <a:ea typeface="+mn-ea"/>
              </a:rPr>
              <a:t>Indexing </a:t>
            </a:r>
            <a:r>
              <a:rPr lang="en-US" sz="1600" kern="0" spc="-83" dirty="0">
                <a:latin typeface="+mn-lt"/>
                <a:ea typeface="+mn-ea"/>
              </a:rPr>
              <a:t>-  Extract information from items to enable efficient matching</a:t>
            </a:r>
            <a:endParaRPr lang="en-US" sz="1400" kern="0" spc="-83" dirty="0">
              <a:latin typeface="+mn-lt"/>
              <a:ea typeface="+mn-ea"/>
            </a:endParaRPr>
          </a:p>
        </p:txBody>
      </p:sp>
      <p:sp>
        <p:nvSpPr>
          <p:cNvPr id="40" name="Content Placeholder 31"/>
          <p:cNvSpPr txBox="1">
            <a:spLocks/>
          </p:cNvSpPr>
          <p:nvPr/>
        </p:nvSpPr>
        <p:spPr bwMode="auto">
          <a:xfrm>
            <a:off x="457200" y="2492896"/>
            <a:ext cx="3200400" cy="611188"/>
          </a:xfrm>
          <a:prstGeom prst="rect">
            <a:avLst/>
          </a:prstGeom>
          <a:noFill/>
          <a:ln w="9525">
            <a:noFill/>
            <a:miter lim="800000"/>
            <a:headEnd/>
            <a:tailEnd/>
          </a:ln>
        </p:spPr>
        <p:txBody>
          <a:bodyPr lIns="0" tIns="0" rIns="0" bIns="0" anchor="ctr">
            <a:normAutofit/>
          </a:bodyPr>
          <a:lstStyle/>
          <a:p>
            <a:pPr defTabSz="761939" fontAlgn="auto">
              <a:lnSpc>
                <a:spcPct val="90000"/>
              </a:lnSpc>
              <a:spcBef>
                <a:spcPct val="20000"/>
              </a:spcBef>
              <a:spcAft>
                <a:spcPts val="0"/>
              </a:spcAft>
              <a:buSzPct val="80000"/>
              <a:defRPr/>
            </a:pPr>
            <a:r>
              <a:rPr lang="en-US" sz="1600" b="1" kern="0" spc="-83" dirty="0"/>
              <a:t>Query Servers </a:t>
            </a:r>
            <a:r>
              <a:rPr lang="en-US" sz="1600" kern="0" spc="-83" dirty="0"/>
              <a:t>-  </a:t>
            </a:r>
            <a:r>
              <a:rPr lang="en-US" sz="1600" kern="0" spc="-83" dirty="0">
                <a:latin typeface="+mn-lt"/>
                <a:ea typeface="+mn-ea"/>
              </a:rPr>
              <a:t>Accept query requests from users and return results</a:t>
            </a:r>
            <a:endParaRPr lang="en-US" sz="1200" kern="0" spc="-83" dirty="0">
              <a:latin typeface="+mn-lt"/>
              <a:ea typeface="+mn-ea"/>
            </a:endParaRPr>
          </a:p>
        </p:txBody>
      </p:sp>
      <p:sp>
        <p:nvSpPr>
          <p:cNvPr id="41" name="Content Placeholder 31"/>
          <p:cNvSpPr txBox="1">
            <a:spLocks/>
          </p:cNvSpPr>
          <p:nvPr/>
        </p:nvSpPr>
        <p:spPr bwMode="auto">
          <a:xfrm>
            <a:off x="457200" y="1752600"/>
            <a:ext cx="3200400" cy="611188"/>
          </a:xfrm>
          <a:prstGeom prst="rect">
            <a:avLst/>
          </a:prstGeom>
          <a:noFill/>
          <a:ln w="9525">
            <a:noFill/>
            <a:miter lim="800000"/>
            <a:headEnd/>
            <a:tailEnd/>
          </a:ln>
        </p:spPr>
        <p:txBody>
          <a:bodyPr lIns="0" tIns="0" rIns="0" bIns="0" anchor="ctr">
            <a:normAutofit/>
          </a:bodyPr>
          <a:lstStyle/>
          <a:p>
            <a:pPr defTabSz="761939" fontAlgn="auto">
              <a:lnSpc>
                <a:spcPct val="90000"/>
              </a:lnSpc>
              <a:spcBef>
                <a:spcPct val="20000"/>
              </a:spcBef>
              <a:spcAft>
                <a:spcPts val="0"/>
              </a:spcAft>
              <a:buSzPct val="80000"/>
              <a:defRPr/>
            </a:pPr>
            <a:r>
              <a:rPr lang="en-US" sz="1600" b="1" kern="0" spc="-83" dirty="0">
                <a:latin typeface="+mn-lt"/>
                <a:ea typeface="+mn-ea"/>
              </a:rPr>
              <a:t>Search Center </a:t>
            </a:r>
            <a:r>
              <a:rPr lang="en-US" sz="1400" kern="0" spc="-83" dirty="0">
                <a:latin typeface="+mn-lt"/>
                <a:ea typeface="+mn-ea"/>
              </a:rPr>
              <a:t>-  </a:t>
            </a:r>
            <a:r>
              <a:rPr lang="en-US" sz="1600" kern="0" spc="-83" dirty="0">
                <a:latin typeface="+mn-lt"/>
                <a:ea typeface="+mn-ea"/>
              </a:rPr>
              <a:t>UI for users to issue queries and interact with results</a:t>
            </a:r>
            <a:endParaRPr lang="en-US" sz="1200" kern="0" spc="-83" dirty="0">
              <a:latin typeface="+mn-lt"/>
              <a:ea typeface="+mn-ea"/>
            </a:endParaRPr>
          </a:p>
        </p:txBody>
      </p:sp>
      <p:sp>
        <p:nvSpPr>
          <p:cNvPr id="42" name="Content Placeholder 31"/>
          <p:cNvSpPr txBox="1">
            <a:spLocks/>
          </p:cNvSpPr>
          <p:nvPr/>
        </p:nvSpPr>
        <p:spPr bwMode="auto">
          <a:xfrm>
            <a:off x="457200" y="3046413"/>
            <a:ext cx="3200400" cy="611187"/>
          </a:xfrm>
          <a:prstGeom prst="rect">
            <a:avLst/>
          </a:prstGeom>
          <a:noFill/>
          <a:ln w="9525">
            <a:noFill/>
            <a:miter lim="800000"/>
            <a:headEnd/>
            <a:tailEnd/>
          </a:ln>
        </p:spPr>
        <p:txBody>
          <a:bodyPr lIns="0" tIns="0" rIns="0" bIns="0" anchor="ctr">
            <a:normAutofit/>
          </a:bodyPr>
          <a:lstStyle/>
          <a:p>
            <a:pPr defTabSz="761939" fontAlgn="auto">
              <a:lnSpc>
                <a:spcPct val="90000"/>
              </a:lnSpc>
              <a:spcBef>
                <a:spcPct val="20000"/>
              </a:spcBef>
              <a:spcAft>
                <a:spcPts val="0"/>
              </a:spcAft>
              <a:buSzPct val="80000"/>
              <a:defRPr/>
            </a:pPr>
            <a:r>
              <a:rPr lang="en-US" sz="1600" b="1" kern="0" spc="-83" dirty="0">
                <a:latin typeface="+mn-lt"/>
                <a:ea typeface="+mn-ea"/>
              </a:rPr>
              <a:t>Query Federation </a:t>
            </a:r>
            <a:r>
              <a:rPr lang="en-US" sz="1400" kern="0" spc="-83" dirty="0">
                <a:latin typeface="+mn-lt"/>
                <a:ea typeface="+mn-ea"/>
              </a:rPr>
              <a:t>-  </a:t>
            </a:r>
            <a:r>
              <a:rPr lang="en-US" sz="1600" kern="0" spc="-83" dirty="0">
                <a:latin typeface="+mn-lt"/>
                <a:ea typeface="+mn-ea"/>
              </a:rPr>
              <a:t>Return results from non-SharePoint Indexes</a:t>
            </a:r>
            <a:endParaRPr lang="en-US" sz="1200" kern="0" spc="-83" dirty="0">
              <a:latin typeface="+mn-lt"/>
              <a:ea typeface="+mn-ea"/>
            </a:endParaRPr>
          </a:p>
        </p:txBody>
      </p:sp>
      <p:sp>
        <p:nvSpPr>
          <p:cNvPr id="43" name="Rounded Rectangle 42"/>
          <p:cNvSpPr/>
          <p:nvPr/>
        </p:nvSpPr>
        <p:spPr>
          <a:xfrm>
            <a:off x="5114925" y="4495800"/>
            <a:ext cx="1143000" cy="53340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b="1" dirty="0"/>
          </a:p>
        </p:txBody>
      </p:sp>
      <p:sp>
        <p:nvSpPr>
          <p:cNvPr id="44" name="Rounded Rectangle 43"/>
          <p:cNvSpPr/>
          <p:nvPr/>
        </p:nvSpPr>
        <p:spPr>
          <a:xfrm>
            <a:off x="5029200" y="4572000"/>
            <a:ext cx="1143000" cy="53340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b="1" dirty="0"/>
          </a:p>
        </p:txBody>
      </p:sp>
      <p:sp>
        <p:nvSpPr>
          <p:cNvPr id="45" name="Rounded Rectangle 44"/>
          <p:cNvSpPr/>
          <p:nvPr/>
        </p:nvSpPr>
        <p:spPr>
          <a:xfrm>
            <a:off x="4943475" y="4648200"/>
            <a:ext cx="1143000" cy="53340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b="1" dirty="0"/>
              <a:t>Crawler</a:t>
            </a:r>
          </a:p>
        </p:txBody>
      </p:sp>
      <p:sp>
        <p:nvSpPr>
          <p:cNvPr id="46" name="Rounded Rectangle 45"/>
          <p:cNvSpPr/>
          <p:nvPr/>
        </p:nvSpPr>
        <p:spPr>
          <a:xfrm>
            <a:off x="5105400" y="3657600"/>
            <a:ext cx="1143000" cy="5334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b="1" dirty="0"/>
          </a:p>
        </p:txBody>
      </p:sp>
      <p:sp>
        <p:nvSpPr>
          <p:cNvPr id="47" name="Rounded Rectangle 46"/>
          <p:cNvSpPr/>
          <p:nvPr/>
        </p:nvSpPr>
        <p:spPr>
          <a:xfrm>
            <a:off x="5029200" y="3733800"/>
            <a:ext cx="1143000" cy="5334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b="1" dirty="0"/>
          </a:p>
        </p:txBody>
      </p:sp>
      <p:sp>
        <p:nvSpPr>
          <p:cNvPr id="48" name="Rounded Rectangle 47"/>
          <p:cNvSpPr/>
          <p:nvPr/>
        </p:nvSpPr>
        <p:spPr>
          <a:xfrm>
            <a:off x="4953000" y="3810000"/>
            <a:ext cx="1143000" cy="5334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t>Indexer</a:t>
            </a:r>
          </a:p>
        </p:txBody>
      </p:sp>
      <p:sp>
        <p:nvSpPr>
          <p:cNvPr id="49" name="Rounded Rectangle 48"/>
          <p:cNvSpPr/>
          <p:nvPr/>
        </p:nvSpPr>
        <p:spPr>
          <a:xfrm>
            <a:off x="5105400" y="2754313"/>
            <a:ext cx="1143000" cy="533400"/>
          </a:xfrm>
          <a:prstGeom prst="roundRect">
            <a:avLst/>
          </a:prstGeom>
          <a:gradFill>
            <a:gsLst>
              <a:gs pos="0">
                <a:srgbClr xmlns:mc="http://schemas.openxmlformats.org/markup-compatibility/2006" xmlns:a14="http://schemas.microsoft.com/office/drawing/2010/main" val="FFCCFF" mc:Ignorable=""/>
              </a:gs>
              <a:gs pos="35000">
                <a:srgbClr xmlns:mc="http://schemas.openxmlformats.org/markup-compatibility/2006" xmlns:a14="http://schemas.microsoft.com/office/drawing/2010/main" val="FFDDFF" mc:Ignorable=""/>
              </a:gs>
              <a:gs pos="100000">
                <a:srgbClr xmlns:mc="http://schemas.openxmlformats.org/markup-compatibility/2006" xmlns:a14="http://schemas.microsoft.com/office/drawing/2010/main" val="FFEBFF" mc:Ignorable=""/>
              </a:gs>
            </a:gsLst>
          </a:gradFill>
          <a:ln>
            <a:solidFill>
              <a:srgbClr xmlns:mc="http://schemas.openxmlformats.org/markup-compatibility/2006" xmlns:a14="http://schemas.microsoft.com/office/drawing/2010/main" val="FF99FF" mc:Ignorable=""/>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b="1" dirty="0"/>
          </a:p>
        </p:txBody>
      </p:sp>
      <p:sp>
        <p:nvSpPr>
          <p:cNvPr id="50" name="Rounded Rectangle 49"/>
          <p:cNvSpPr/>
          <p:nvPr/>
        </p:nvSpPr>
        <p:spPr>
          <a:xfrm>
            <a:off x="5029200" y="2830513"/>
            <a:ext cx="1143000" cy="533400"/>
          </a:xfrm>
          <a:prstGeom prst="roundRect">
            <a:avLst/>
          </a:prstGeom>
          <a:gradFill>
            <a:gsLst>
              <a:gs pos="0">
                <a:srgbClr xmlns:mc="http://schemas.openxmlformats.org/markup-compatibility/2006" xmlns:a14="http://schemas.microsoft.com/office/drawing/2010/main" val="FFCCFF" mc:Ignorable=""/>
              </a:gs>
              <a:gs pos="35000">
                <a:srgbClr xmlns:mc="http://schemas.openxmlformats.org/markup-compatibility/2006" xmlns:a14="http://schemas.microsoft.com/office/drawing/2010/main" val="FFDDFF" mc:Ignorable=""/>
              </a:gs>
              <a:gs pos="100000">
                <a:srgbClr xmlns:mc="http://schemas.openxmlformats.org/markup-compatibility/2006" xmlns:a14="http://schemas.microsoft.com/office/drawing/2010/main" val="FFEBFF" mc:Ignorable=""/>
              </a:gs>
            </a:gsLst>
          </a:gradFill>
          <a:ln>
            <a:solidFill>
              <a:srgbClr xmlns:mc="http://schemas.openxmlformats.org/markup-compatibility/2006" xmlns:a14="http://schemas.microsoft.com/office/drawing/2010/main" val="FF99FF" mc:Ignorable=""/>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b="1" dirty="0"/>
          </a:p>
        </p:txBody>
      </p:sp>
      <p:sp>
        <p:nvSpPr>
          <p:cNvPr id="51" name="Rounded Rectangle 50"/>
          <p:cNvSpPr/>
          <p:nvPr/>
        </p:nvSpPr>
        <p:spPr>
          <a:xfrm>
            <a:off x="4953000" y="2906713"/>
            <a:ext cx="1143000" cy="533400"/>
          </a:xfrm>
          <a:prstGeom prst="roundRect">
            <a:avLst/>
          </a:prstGeom>
          <a:gradFill>
            <a:gsLst>
              <a:gs pos="0">
                <a:srgbClr xmlns:mc="http://schemas.openxmlformats.org/markup-compatibility/2006" xmlns:a14="http://schemas.microsoft.com/office/drawing/2010/main" val="FFCCFF" mc:Ignorable=""/>
              </a:gs>
              <a:gs pos="35000">
                <a:srgbClr xmlns:mc="http://schemas.openxmlformats.org/markup-compatibility/2006" xmlns:a14="http://schemas.microsoft.com/office/drawing/2010/main" val="FFDDFF" mc:Ignorable=""/>
              </a:gs>
              <a:gs pos="100000">
                <a:srgbClr xmlns:mc="http://schemas.openxmlformats.org/markup-compatibility/2006" xmlns:a14="http://schemas.microsoft.com/office/drawing/2010/main" val="FFEBFF" mc:Ignorable=""/>
              </a:gs>
            </a:gsLst>
          </a:gradFill>
          <a:ln>
            <a:solidFill>
              <a:srgbClr xmlns:mc="http://schemas.openxmlformats.org/markup-compatibility/2006" xmlns:a14="http://schemas.microsoft.com/office/drawing/2010/main" val="FF99FF" mc:Ignorable=""/>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b="1" dirty="0"/>
              <a:t>Query Servers</a:t>
            </a:r>
          </a:p>
        </p:txBody>
      </p:sp>
      <p:sp>
        <p:nvSpPr>
          <p:cNvPr id="52" name="Rectangle 51"/>
          <p:cNvSpPr/>
          <p:nvPr/>
        </p:nvSpPr>
        <p:spPr bwMode="auto">
          <a:xfrm>
            <a:off x="7162800" y="4495800"/>
            <a:ext cx="1524000" cy="762000"/>
          </a:xfrm>
          <a:prstGeom prst="rect">
            <a:avLst/>
          </a:prstGeom>
          <a:solidFill>
            <a:srgbClr xmlns:mc="http://schemas.openxmlformats.org/markup-compatibility/2006" xmlns:a14="http://schemas.microsoft.com/office/drawing/2010/main" val="66CCFF" mc:Ignorable="">
              <a:alpha val="50000"/>
            </a:srgbClr>
          </a:solidFill>
          <a:ln>
            <a:noFill/>
            <a:headEnd type="none" w="med" len="med"/>
            <a:tailEnd type="none" w="med" len="med"/>
          </a:ln>
          <a:effectLst/>
        </p:spPr>
        <p:style>
          <a:lnRef idx="2">
            <a:schemeClr val="dk1">
              <a:shade val="50000"/>
            </a:schemeClr>
          </a:lnRef>
          <a:fillRef idx="1">
            <a:schemeClr val="dk1"/>
          </a:fillRef>
          <a:effectRef idx="0">
            <a:schemeClr val="dk1"/>
          </a:effectRef>
          <a:fontRef idx="minor">
            <a:schemeClr val="lt1"/>
          </a:fontRef>
        </p:style>
        <p:txBody>
          <a:bodyPr tIns="137160" rIns="91436" bIns="45718" anchor="ctr"/>
          <a:lstStyle/>
          <a:p>
            <a:pPr algn="ctr" defTabSz="914099">
              <a:defRPr/>
            </a:pPr>
            <a:r>
              <a:rPr lang="en-US" sz="2000" dirty="0">
                <a:ln w="12700" cmpd="sng">
                  <a:solidFill>
                    <a:schemeClr val="tx1"/>
                  </a:solidFill>
                  <a:prstDash val="solid"/>
                </a:ln>
                <a:solidFill>
                  <a:schemeClr val="tx1"/>
                </a:solidFill>
                <a:latin typeface="Segoe Semibold" pitchFamily="34" charset="0"/>
              </a:rPr>
              <a:t>Scaling</a:t>
            </a:r>
          </a:p>
        </p:txBody>
      </p:sp>
      <p:sp>
        <p:nvSpPr>
          <p:cNvPr id="53" name="Flowchart: Magnetic Disk 52"/>
          <p:cNvSpPr/>
          <p:nvPr/>
        </p:nvSpPr>
        <p:spPr>
          <a:xfrm>
            <a:off x="6345238" y="2933700"/>
            <a:ext cx="969962" cy="609600"/>
          </a:xfrm>
          <a:prstGeom prst="flowChartMagneticDisk">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b="1" dirty="0"/>
          </a:p>
        </p:txBody>
      </p:sp>
      <p:sp>
        <p:nvSpPr>
          <p:cNvPr id="54" name="Flowchart: Magnetic Disk 53"/>
          <p:cNvSpPr/>
          <p:nvPr/>
        </p:nvSpPr>
        <p:spPr>
          <a:xfrm>
            <a:off x="6269038" y="3009900"/>
            <a:ext cx="969962" cy="609600"/>
          </a:xfrm>
          <a:prstGeom prst="flowChartMagneticDisk">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b="1" dirty="0"/>
          </a:p>
        </p:txBody>
      </p:sp>
      <p:sp>
        <p:nvSpPr>
          <p:cNvPr id="55" name="Flowchart: Magnetic Disk 54"/>
          <p:cNvSpPr/>
          <p:nvPr/>
        </p:nvSpPr>
        <p:spPr>
          <a:xfrm>
            <a:off x="6190854" y="3061449"/>
            <a:ext cx="969962" cy="609600"/>
          </a:xfrm>
          <a:prstGeom prst="flowChartMagneticDisk">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600" b="1" dirty="0"/>
              <a:t>Index Partition</a:t>
            </a:r>
          </a:p>
        </p:txBody>
      </p:sp>
      <p:sp>
        <p:nvSpPr>
          <p:cNvPr id="56" name="Content Placeholder 31"/>
          <p:cNvSpPr txBox="1">
            <a:spLocks/>
          </p:cNvSpPr>
          <p:nvPr/>
        </p:nvSpPr>
        <p:spPr bwMode="auto">
          <a:xfrm>
            <a:off x="457200" y="5105400"/>
            <a:ext cx="3200400" cy="611188"/>
          </a:xfrm>
          <a:prstGeom prst="rect">
            <a:avLst/>
          </a:prstGeom>
          <a:noFill/>
          <a:ln w="9525">
            <a:noFill/>
            <a:miter lim="800000"/>
            <a:headEnd/>
            <a:tailEnd/>
          </a:ln>
        </p:spPr>
        <p:txBody>
          <a:bodyPr lIns="0" tIns="0" rIns="0" bIns="0" anchor="ctr">
            <a:normAutofit/>
          </a:bodyPr>
          <a:lstStyle/>
          <a:p>
            <a:pPr defTabSz="761939" fontAlgn="auto">
              <a:lnSpc>
                <a:spcPct val="90000"/>
              </a:lnSpc>
              <a:spcBef>
                <a:spcPct val="20000"/>
              </a:spcBef>
              <a:spcAft>
                <a:spcPts val="0"/>
              </a:spcAft>
              <a:buSzPct val="80000"/>
              <a:defRPr/>
            </a:pPr>
            <a:r>
              <a:rPr lang="en-US" sz="1600" b="1" kern="0" spc="-83" dirty="0">
                <a:latin typeface="+mn-lt"/>
                <a:ea typeface="+mn-ea"/>
              </a:rPr>
              <a:t>Connectors </a:t>
            </a:r>
            <a:r>
              <a:rPr lang="en-US" sz="1600" kern="0" spc="-83" dirty="0">
                <a:latin typeface="+mn-lt"/>
                <a:ea typeface="+mn-ea"/>
              </a:rPr>
              <a:t>- Know how to process different content sources</a:t>
            </a:r>
            <a:endParaRPr lang="en-US" sz="1200" kern="0" spc="-83" dirty="0">
              <a:latin typeface="+mn-lt"/>
              <a:ea typeface="+mn-ea"/>
            </a:endParaRPr>
          </a:p>
        </p:txBody>
      </p:sp>
      <p:sp>
        <p:nvSpPr>
          <p:cNvPr id="57" name="Content Placeholder 31"/>
          <p:cNvSpPr txBox="1">
            <a:spLocks/>
          </p:cNvSpPr>
          <p:nvPr/>
        </p:nvSpPr>
        <p:spPr bwMode="auto">
          <a:xfrm>
            <a:off x="457200" y="4120753"/>
            <a:ext cx="3200400" cy="460375"/>
          </a:xfrm>
          <a:prstGeom prst="rect">
            <a:avLst/>
          </a:prstGeom>
          <a:noFill/>
          <a:ln w="9525">
            <a:noFill/>
            <a:miter lim="800000"/>
            <a:headEnd/>
            <a:tailEnd/>
          </a:ln>
        </p:spPr>
        <p:txBody>
          <a:bodyPr lIns="0" tIns="0" rIns="0" bIns="0" anchor="ctr">
            <a:normAutofit/>
          </a:bodyPr>
          <a:lstStyle/>
          <a:p>
            <a:pPr defTabSz="761939" fontAlgn="auto">
              <a:lnSpc>
                <a:spcPct val="90000"/>
              </a:lnSpc>
              <a:spcBef>
                <a:spcPct val="20000"/>
              </a:spcBef>
              <a:spcAft>
                <a:spcPts val="0"/>
              </a:spcAft>
              <a:buSzPct val="80000"/>
              <a:defRPr/>
            </a:pPr>
            <a:r>
              <a:rPr lang="en-US" sz="1600" b="1" kern="0" spc="-83" dirty="0">
                <a:latin typeface="+mn-lt"/>
                <a:ea typeface="+mn-ea"/>
              </a:rPr>
              <a:t>Index Partition </a:t>
            </a:r>
            <a:r>
              <a:rPr lang="en-US" sz="1600" kern="0" spc="-83" dirty="0">
                <a:latin typeface="+mn-lt"/>
                <a:ea typeface="+mn-ea"/>
              </a:rPr>
              <a:t>-  </a:t>
            </a:r>
            <a:r>
              <a:rPr lang="en-US" sz="1600" kern="0" spc="-83" dirty="0" err="1"/>
              <a:t>Subse</a:t>
            </a:r>
            <a:r>
              <a:rPr lang="en-US" sz="1600" kern="0" spc="-83" dirty="0"/>
              <a:t>t of the overall index</a:t>
            </a:r>
            <a:endParaRPr lang="en-US" sz="1200" kern="0" spc="-83" dirty="0">
              <a:latin typeface="+mn-lt"/>
              <a:ea typeface="+mn-ea"/>
            </a:endParaRPr>
          </a:p>
        </p:txBody>
      </p:sp>
      <p:cxnSp>
        <p:nvCxnSpPr>
          <p:cNvPr id="58" name="Straight Connector 57"/>
          <p:cNvCxnSpPr>
            <a:stCxn id="33" idx="3"/>
            <a:endCxn id="37" idx="1"/>
          </p:cNvCxnSpPr>
          <p:nvPr/>
        </p:nvCxnSpPr>
        <p:spPr bwMode="auto">
          <a:xfrm>
            <a:off x="6172200" y="1714500"/>
            <a:ext cx="914400" cy="838200"/>
          </a:xfrm>
          <a:prstGeom prst="line">
            <a:avLst/>
          </a:prstGeom>
          <a:ln>
            <a:headEnd type="arrow"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59" name="Straight Connector 58"/>
          <p:cNvCxnSpPr>
            <a:stCxn id="4" idx="2"/>
            <a:endCxn id="51" idx="0"/>
          </p:cNvCxnSpPr>
          <p:nvPr/>
        </p:nvCxnSpPr>
        <p:spPr bwMode="auto">
          <a:xfrm rot="5400000">
            <a:off x="5366543" y="2748757"/>
            <a:ext cx="315913" cy="0"/>
          </a:xfrm>
          <a:prstGeom prst="line">
            <a:avLst/>
          </a:prstGeom>
          <a:ln>
            <a:headEnd type="arrow"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60" name="Straight Connector 59"/>
          <p:cNvCxnSpPr/>
          <p:nvPr/>
        </p:nvCxnSpPr>
        <p:spPr bwMode="auto">
          <a:xfrm rot="16200000" flipH="1">
            <a:off x="5962650" y="2228850"/>
            <a:ext cx="228600" cy="38100"/>
          </a:xfrm>
          <a:prstGeom prst="line">
            <a:avLst/>
          </a:prstGeom>
          <a:ln>
            <a:headEnd type="arrow" w="med" len="med"/>
            <a:tailEnd type="arrow" w="med" len="med"/>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2365081404"/>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2000"/>
                                        <p:tgtEl>
                                          <p:spTgt spid="5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2000"/>
                                        <p:tgtEl>
                                          <p:spTgt spid="3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7"/>
                                        </p:tgtEl>
                                        <p:attrNameLst>
                                          <p:attrName>style.visibility</p:attrName>
                                        </p:attrNameLst>
                                      </p:cBhvr>
                                      <p:to>
                                        <p:strVal val="visible"/>
                                      </p:to>
                                    </p:set>
                                    <p:animEffect transition="in" filter="fade">
                                      <p:cBhvr>
                                        <p:cTn id="20" dur="2000"/>
                                        <p:tgtEl>
                                          <p:spTgt spid="5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2000"/>
                                        <p:tgtEl>
                                          <p:spTgt spid="3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2000"/>
                                        <p:tgtEl>
                                          <p:spTgt spid="4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2000"/>
                                        <p:tgtEl>
                                          <p:spTgt spid="4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fade">
                                      <p:cBhvr>
                                        <p:cTn id="36" dur="2000"/>
                                        <p:tgtEl>
                                          <p:spTgt spid="4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2000"/>
                                        <p:tgtEl>
                                          <p:spTgt spid="52"/>
                                        </p:tgtEl>
                                      </p:cBhvr>
                                    </p:animEffect>
                                  </p:childTnLst>
                                </p:cTn>
                              </p:par>
                            </p:childTnLst>
                          </p:cTn>
                        </p:par>
                        <p:par>
                          <p:cTn id="42" fill="hold" nodeType="afterGroup">
                            <p:stCondLst>
                              <p:cond delay="2000"/>
                            </p:stCondLst>
                            <p:childTnLst>
                              <p:par>
                                <p:cTn id="43" presetID="10" presetClass="entr" presetSubtype="0" fill="hold" grpId="0" nodeType="afterEffect">
                                  <p:stCondLst>
                                    <p:cond delay="300"/>
                                  </p:stCondLst>
                                  <p:childTnLst>
                                    <p:set>
                                      <p:cBhvr>
                                        <p:cTn id="44" dur="1" fill="hold">
                                          <p:stCondLst>
                                            <p:cond delay="0"/>
                                          </p:stCondLst>
                                        </p:cTn>
                                        <p:tgtEl>
                                          <p:spTgt spid="49"/>
                                        </p:tgtEl>
                                        <p:attrNameLst>
                                          <p:attrName>style.visibility</p:attrName>
                                        </p:attrNameLst>
                                      </p:cBhvr>
                                      <p:to>
                                        <p:strVal val="visible"/>
                                      </p:to>
                                    </p:set>
                                    <p:animEffect transition="in" filter="fade">
                                      <p:cBhvr>
                                        <p:cTn id="45" dur="2000"/>
                                        <p:tgtEl>
                                          <p:spTgt spid="4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fade">
                                      <p:cBhvr>
                                        <p:cTn id="48" dur="2000"/>
                                        <p:tgtEl>
                                          <p:spTgt spid="5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6"/>
                                        </p:tgtEl>
                                        <p:attrNameLst>
                                          <p:attrName>style.visibility</p:attrName>
                                        </p:attrNameLst>
                                      </p:cBhvr>
                                      <p:to>
                                        <p:strVal val="visible"/>
                                      </p:to>
                                    </p:set>
                                    <p:animEffect transition="in" filter="fade">
                                      <p:cBhvr>
                                        <p:cTn id="51" dur="2000"/>
                                        <p:tgtEl>
                                          <p:spTgt spid="4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fade">
                                      <p:cBhvr>
                                        <p:cTn id="54" dur="2000"/>
                                        <p:tgtEl>
                                          <p:spTgt spid="4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2000"/>
                                        <p:tgtEl>
                                          <p:spTgt spid="44"/>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2000"/>
                                        <p:tgtEl>
                                          <p:spTgt spid="4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4"/>
                                        </p:tgtEl>
                                        <p:attrNameLst>
                                          <p:attrName>style.visibility</p:attrName>
                                        </p:attrNameLst>
                                      </p:cBhvr>
                                      <p:to>
                                        <p:strVal val="visible"/>
                                      </p:to>
                                    </p:set>
                                    <p:animEffect transition="in" filter="fade">
                                      <p:cBhvr>
                                        <p:cTn id="63" dur="2000"/>
                                        <p:tgtEl>
                                          <p:spTgt spid="5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53"/>
                                        </p:tgtEl>
                                        <p:attrNameLst>
                                          <p:attrName>style.visibility</p:attrName>
                                        </p:attrNameLst>
                                      </p:cBhvr>
                                      <p:to>
                                        <p:strVal val="visible"/>
                                      </p:to>
                                    </p:set>
                                    <p:animEffect transition="in" filter="fade">
                                      <p:cBhvr>
                                        <p:cTn id="66" dur="2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2" grpId="0"/>
      <p:bldP spid="43" grpId="0" animBg="1"/>
      <p:bldP spid="44" grpId="0" animBg="1"/>
      <p:bldP spid="46" grpId="0" animBg="1"/>
      <p:bldP spid="47" grpId="0" animBg="1"/>
      <p:bldP spid="49" grpId="0" animBg="1"/>
      <p:bldP spid="50" grpId="0" animBg="1"/>
      <p:bldP spid="53" grpId="0" animBg="1"/>
      <p:bldP spid="54" grpId="0" animBg="1"/>
      <p:bldP spid="56" grpId="0"/>
      <p:bldP spid="5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nl-NL" dirty="0" smtClean="0"/>
              <a:t>SharePoint 2010 Search</a:t>
            </a:r>
            <a:br>
              <a:rPr lang="nl-NL" dirty="0" smtClean="0"/>
            </a:br>
            <a:r>
              <a:rPr lang="nl-NL" sz="3200" dirty="0" smtClean="0">
                <a:solidFill>
                  <a:schemeClr val="accent5">
                    <a:lumMod val="40000"/>
                    <a:lumOff val="60000"/>
                  </a:schemeClr>
                </a:solidFill>
              </a:rPr>
              <a:t>From an IT Pro’s perspective</a:t>
            </a:r>
            <a:endParaRPr lang="nl-NL" sz="3200" dirty="0">
              <a:solidFill>
                <a:schemeClr val="accent5">
                  <a:lumMod val="40000"/>
                  <a:lumOff val="60000"/>
                </a:schemeClr>
              </a:solidFill>
            </a:endParaRPr>
          </a:p>
        </p:txBody>
      </p:sp>
      <p:sp>
        <p:nvSpPr>
          <p:cNvPr id="14339" name="Content Placeholder 3"/>
          <p:cNvSpPr>
            <a:spLocks noGrp="1"/>
          </p:cNvSpPr>
          <p:nvPr>
            <p:ph idx="1"/>
          </p:nvPr>
        </p:nvSpPr>
        <p:spPr>
          <a:xfrm>
            <a:off x="457200" y="1676400"/>
            <a:ext cx="8458200" cy="4419600"/>
          </a:xfrm>
        </p:spPr>
        <p:txBody>
          <a:bodyPr>
            <a:normAutofit fontScale="92500"/>
          </a:bodyPr>
          <a:lstStyle/>
          <a:p>
            <a:pPr defTabSz="760413">
              <a:lnSpc>
                <a:spcPct val="150000"/>
              </a:lnSpc>
            </a:pPr>
            <a:r>
              <a:rPr lang="en-US" sz="2600" dirty="0" smtClean="0"/>
              <a:t>Enterprise Scale-out (to 100M docs)</a:t>
            </a:r>
          </a:p>
          <a:p>
            <a:pPr defTabSz="760413">
              <a:lnSpc>
                <a:spcPct val="150000"/>
              </a:lnSpc>
            </a:pPr>
            <a:r>
              <a:rPr lang="en-US" sz="2600" dirty="0" smtClean="0"/>
              <a:t>Consolidated search dashboard</a:t>
            </a:r>
          </a:p>
          <a:p>
            <a:pPr defTabSz="760413">
              <a:lnSpc>
                <a:spcPct val="150000"/>
              </a:lnSpc>
            </a:pPr>
            <a:r>
              <a:rPr lang="en-US" sz="2600" dirty="0" smtClean="0"/>
              <a:t>PowerShell support</a:t>
            </a:r>
          </a:p>
          <a:p>
            <a:pPr defTabSz="760413">
              <a:lnSpc>
                <a:spcPct val="150000"/>
              </a:lnSpc>
            </a:pPr>
            <a:r>
              <a:rPr lang="en-US" sz="2600" dirty="0" smtClean="0"/>
              <a:t>SCOM support </a:t>
            </a:r>
          </a:p>
          <a:p>
            <a:pPr defTabSz="760413">
              <a:lnSpc>
                <a:spcPct val="150000"/>
              </a:lnSpc>
            </a:pPr>
            <a:r>
              <a:rPr lang="en-US" sz="2600" dirty="0" smtClean="0"/>
              <a:t>Full search reporting</a:t>
            </a:r>
          </a:p>
          <a:p>
            <a:pPr defTabSz="760413">
              <a:lnSpc>
                <a:spcPct val="150000"/>
              </a:lnSpc>
            </a:pPr>
            <a:r>
              <a:rPr lang="en-US" sz="2600" dirty="0" smtClean="0"/>
              <a:t>Full set of connectors OOB </a:t>
            </a:r>
          </a:p>
          <a:p>
            <a:pPr defTabSz="760413">
              <a:lnSpc>
                <a:spcPct val="150000"/>
              </a:lnSpc>
            </a:pPr>
            <a:r>
              <a:rPr lang="en-US" sz="2600" dirty="0" smtClean="0"/>
              <a:t>Easy to add new sources via BDC</a:t>
            </a:r>
          </a:p>
        </p:txBody>
      </p:sp>
    </p:spTree>
    <p:extLst>
      <p:ext uri="{BB962C8B-B14F-4D97-AF65-F5344CB8AC3E}">
        <p14:creationId xmlns:p14="http://schemas.microsoft.com/office/powerpoint/2010/main" val="25390571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nl-NL" dirty="0" smtClean="0"/>
              <a:t>SharePoint 2010 Search</a:t>
            </a:r>
            <a:br>
              <a:rPr lang="nl-NL" dirty="0" smtClean="0"/>
            </a:br>
            <a:r>
              <a:rPr lang="nl-NL" sz="3200" dirty="0" smtClean="0">
                <a:solidFill>
                  <a:schemeClr val="accent5">
                    <a:lumMod val="40000"/>
                    <a:lumOff val="60000"/>
                  </a:schemeClr>
                </a:solidFill>
              </a:rPr>
              <a:t>From a developer’s perspective</a:t>
            </a:r>
            <a:endParaRPr lang="nl-NL" sz="3200" dirty="0">
              <a:solidFill>
                <a:schemeClr val="accent5">
                  <a:lumMod val="40000"/>
                  <a:lumOff val="60000"/>
                </a:schemeClr>
              </a:solidFill>
            </a:endParaRPr>
          </a:p>
        </p:txBody>
      </p:sp>
      <p:sp>
        <p:nvSpPr>
          <p:cNvPr id="17411" name="Content Placeholder 3"/>
          <p:cNvSpPr>
            <a:spLocks noGrp="1"/>
          </p:cNvSpPr>
          <p:nvPr>
            <p:ph idx="1"/>
          </p:nvPr>
        </p:nvSpPr>
        <p:spPr>
          <a:xfrm>
            <a:off x="457200" y="1676400"/>
            <a:ext cx="8458200" cy="4419600"/>
          </a:xfrm>
        </p:spPr>
        <p:txBody>
          <a:bodyPr>
            <a:noAutofit/>
          </a:bodyPr>
          <a:lstStyle/>
          <a:p>
            <a:pPr defTabSz="760413">
              <a:lnSpc>
                <a:spcPct val="150000"/>
              </a:lnSpc>
            </a:pPr>
            <a:r>
              <a:rPr lang="en-US" sz="2800" dirty="0" smtClean="0"/>
              <a:t>Public web parts</a:t>
            </a:r>
          </a:p>
          <a:p>
            <a:pPr defTabSz="760413">
              <a:lnSpc>
                <a:spcPct val="150000"/>
              </a:lnSpc>
            </a:pPr>
            <a:r>
              <a:rPr lang="en-US" sz="2800" dirty="0" smtClean="0"/>
              <a:t>New connector framework</a:t>
            </a:r>
          </a:p>
          <a:p>
            <a:pPr defTabSz="760413">
              <a:lnSpc>
                <a:spcPct val="150000"/>
              </a:lnSpc>
            </a:pPr>
            <a:r>
              <a:rPr lang="en-US" sz="2800" dirty="0" smtClean="0"/>
              <a:t>Integrated with Business Connectivity Services (BCS)</a:t>
            </a:r>
          </a:p>
          <a:p>
            <a:pPr defTabSz="760413">
              <a:lnSpc>
                <a:spcPct val="150000"/>
              </a:lnSpc>
            </a:pPr>
            <a:r>
              <a:rPr lang="en-US" sz="2800" dirty="0" smtClean="0"/>
              <a:t>Integrate search with BI, Workflow</a:t>
            </a:r>
            <a:r>
              <a:rPr lang="en-US" sz="2800" smtClean="0"/>
              <a:t>, Social, </a:t>
            </a:r>
            <a:r>
              <a:rPr lang="en-US" sz="2800" dirty="0" smtClean="0"/>
              <a:t>&amp; </a:t>
            </a:r>
            <a:r>
              <a:rPr lang="en-US" sz="2800" dirty="0" err="1" smtClean="0"/>
              <a:t>Collab</a:t>
            </a:r>
            <a:r>
              <a:rPr lang="en-US" sz="2800" dirty="0" smtClean="0"/>
              <a:t> </a:t>
            </a:r>
          </a:p>
          <a:p>
            <a:pPr defTabSz="760413">
              <a:lnSpc>
                <a:spcPct val="150000"/>
              </a:lnSpc>
            </a:pPr>
            <a:r>
              <a:rPr lang="en-US" sz="2800" dirty="0" smtClean="0"/>
              <a:t>Application tooling in VS2010</a:t>
            </a:r>
          </a:p>
        </p:txBody>
      </p:sp>
    </p:spTree>
    <p:extLst>
      <p:ext uri="{BB962C8B-B14F-4D97-AF65-F5344CB8AC3E}">
        <p14:creationId xmlns:p14="http://schemas.microsoft.com/office/powerpoint/2010/main" val="34838818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E4415231B7E584398A668EE9AFF0D27" ma:contentTypeVersion="0" ma:contentTypeDescription="Create a new document." ma:contentTypeScope="" ma:versionID="b083de97a6741841a3396bf57960cc3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EF3F62E-EBD1-4BCE-8EE3-930827AF5856}">
  <ds:schemaRefs>
    <ds:schemaRef ds:uri="http://schemas.microsoft.com/sharepoint/v3/contenttype/forms"/>
  </ds:schemaRefs>
</ds:datastoreItem>
</file>

<file path=customXml/itemProps2.xml><?xml version="1.0" encoding="utf-8"?>
<ds:datastoreItem xmlns:ds="http://schemas.openxmlformats.org/officeDocument/2006/customXml" ds:itemID="{F0F66EB2-DD59-467E-ACB5-7597C4E4A82C}">
  <ds:schemaRefs>
    <ds:schemaRef ds:uri="http://schemas.microsoft.com/office/2006/metadata/properties"/>
  </ds:schemaRefs>
</ds:datastoreItem>
</file>

<file path=customXml/itemProps3.xml><?xml version="1.0" encoding="utf-8"?>
<ds:datastoreItem xmlns:ds="http://schemas.openxmlformats.org/officeDocument/2006/customXml" ds:itemID="{48B73397-5769-4222-9BA4-3FB1126DF4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4690</TotalTime>
  <Words>1889</Words>
  <Application>Microsoft Office PowerPoint</Application>
  <PresentationFormat>On-screen Show (4:3)</PresentationFormat>
  <Paragraphs>320</Paragraphs>
  <Slides>44</Slides>
  <Notes>13</Notes>
  <HiddenSlides>3</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Using SharePoint search to develop custom solutions</vt:lpstr>
      <vt:lpstr>About Mirjam van Olst</vt:lpstr>
      <vt:lpstr>Agenda</vt:lpstr>
      <vt:lpstr>PowerPoint Presentation</vt:lpstr>
      <vt:lpstr>Enterprise Search from Microsoft in 2010</vt:lpstr>
      <vt:lpstr>Do More with Search</vt:lpstr>
      <vt:lpstr>PowerPoint Presentation</vt:lpstr>
      <vt:lpstr>SharePoint 2010 Search From an IT Pro’s perspective</vt:lpstr>
      <vt:lpstr>SharePoint 2010 Search From a developer’s perspective</vt:lpstr>
      <vt:lpstr>PowerPoint Presentation</vt:lpstr>
      <vt:lpstr>Customise Search using the UI</vt:lpstr>
      <vt:lpstr>Customise Search using the UI</vt:lpstr>
      <vt:lpstr>Get raw search results XML</vt:lpstr>
      <vt:lpstr>Add XML as datasource</vt:lpstr>
      <vt:lpstr>Adjust results in SPD</vt:lpstr>
      <vt:lpstr>Copy SPD XSLT to Web Part</vt:lpstr>
      <vt:lpstr>PowerPoint Presentation</vt:lpstr>
      <vt:lpstr>PowerPoint Presentation</vt:lpstr>
      <vt:lpstr>All web parts are public But some web parts are more public than others</vt:lpstr>
      <vt:lpstr>SharedQueryManager class</vt:lpstr>
      <vt:lpstr>Federation Object Model</vt:lpstr>
      <vt:lpstr>Federation Object Model (OM)</vt:lpstr>
      <vt:lpstr>PowerPoint Presentation</vt:lpstr>
      <vt:lpstr>PowerPoint Presentation</vt:lpstr>
      <vt:lpstr>PowerPoint Presentation</vt:lpstr>
      <vt:lpstr>Connector Framework</vt:lpstr>
      <vt:lpstr>Extend Out-OF-THE-BOX Search Web Parts</vt:lpstr>
      <vt:lpstr>PowerPoint Presentation</vt:lpstr>
      <vt:lpstr>Integration points outside of farm</vt:lpstr>
      <vt:lpstr>Administration Object Model</vt:lpstr>
      <vt:lpstr>Query Object Model</vt:lpstr>
      <vt:lpstr>KeywordQuery</vt:lpstr>
      <vt:lpstr>Keyword Syntax</vt:lpstr>
      <vt:lpstr>FullTextSqlQuery</vt:lpstr>
      <vt:lpstr>SharePoint SQL Syntax</vt:lpstr>
      <vt:lpstr>SharePoint SQL Syntax</vt:lpstr>
      <vt:lpstr>Process Results</vt:lpstr>
      <vt:lpstr>Use SharePOint search to create custom solutions</vt:lpstr>
      <vt:lpstr>PowerPoint Presentation</vt:lpstr>
      <vt:lpstr>Manageability - PowerShell</vt:lpstr>
      <vt:lpstr>Export Search Topology</vt:lpstr>
      <vt:lpstr>Example – Crawled Properties</vt:lpstr>
      <vt:lpstr>Summary</vt:lpstr>
      <vt:lpstr>PowerPoint Presentation</vt:lpstr>
    </vt:vector>
  </TitlesOfParts>
  <Company>Macaw Nederland BV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dc:creator>
  <cp:lastModifiedBy>Mirjam van Olst</cp:lastModifiedBy>
  <cp:revision>407</cp:revision>
  <dcterms:created xsi:type="dcterms:W3CDTF">2008-11-07T10:47:38Z</dcterms:created>
  <dcterms:modified xsi:type="dcterms:W3CDTF">2010-04-26T21:01:23Z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0x010100CE4415231B7E584398A668EE9AFF0D27</vt:lpwstr>
  </property>
  <property fmtid="{D5CDD505-2E9C-101B-9397-08002B2CF9AE}" pid="3" name="Categorie">
    <vt:lpwstr>Presentaties</vt:lpwstr>
  </property>
  <property fmtid="{D5CDD505-2E9C-101B-9397-08002B2CF9AE}" pid="4" name="ToBeDeleted">
    <vt:lpwstr>false</vt:lpwstr>
  </property>
  <property fmtid="{D5CDD505-2E9C-101B-9397-08002B2CF9AE}" pid="5" name="Archived">
    <vt:lpwstr>false</vt:lpwstr>
  </property>
  <property fmtid="{D5CDD505-2E9C-101B-9397-08002B2CF9AE}" pid="6" name="SendToPublic">
    <vt:lpwstr>false</vt:lpwstr>
  </property>
</Properties>
</file>